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86"/>
  </p:normalViewPr>
  <p:slideViewPr>
    <p:cSldViewPr snapToGrid="0" snapToObjects="1">
      <p:cViewPr varScale="1">
        <p:scale>
          <a:sx n="109" d="100"/>
          <a:sy n="109" d="100"/>
        </p:scale>
        <p:origin x="7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4CB79-8C03-4DD5-B684-07622B423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A833FD-6D8D-41D0-A250-9E064936D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09715-2570-4F38-B813-1FD3AF3BDBB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29FC1-4769-47F8-AC0D-3E037935B8B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40B16-A397-4477-9F70-A73F63E4AC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CB412-78D3-4D36-A41D-256E3B7D6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AD39AA-162B-47E0-B6FE-6FDD65BF1D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6F91B-B614-49B8-99F3-31A4C346327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25535-717B-40C2-BF77-3B1C003DCDE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16BD2-F19E-4434-A9C8-797077BBBB8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53FFBF-9AF3-4FBE-8506-1A5B1C65B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866E3C-EAE0-4058-A0D9-6A2064312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91594-A325-49C3-BCD0-8E1BA619659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B1993-A8AA-41B9-8342-DFF77E1D9B5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21CC6-46E6-4ED7-BBA6-8C62DF0627F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30AD-2B42-4A9F-B569-DAC5B802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E6C60-E6C5-42CA-9341-33D0595B4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580E5-D705-4841-BEC7-1A3B8D04811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D535F-CDFD-41E7-9FA3-CA351B887F8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19561-38F0-465F-A23E-8B15DC94E94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9115D-D32D-432A-AF52-601CFD3A1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3E325-13D8-46ED-96D8-2762F959A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24C37-60A1-4975-997C-D10B7F72379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E2103-294B-48A1-9172-F19D5983DBB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69D1E-886F-4AA3-BD2E-9A25DB3F82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04729-DCF8-4C78-837D-13A3B11B9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EB5E2-389E-479A-BAD9-1C21B81C3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FD51A-8261-49F4-AB40-04E650B73D62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9D7037-2877-4326-A642-52B8D0277ED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0FC677-1969-4334-90CE-AB00799BD91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F4CEA-76C4-4B7F-9A22-B2FABDC5B5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C2557-940F-4E3F-B8F1-027635DE9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48A66-D5C1-469A-A59A-469E6CBF6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4D7C7-EF4D-43B5-B1A6-B6DF5344D04F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C11C45-9C18-481F-9EC2-A1C2A69A2C35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040394-9951-4C4D-AAB1-B8BA2F19F991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1011B3-3D57-4928-9E9B-62A0C636446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78DC22-3735-41A1-AF28-0A48757AF00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F2579C-4346-41FE-B122-D4E75D559D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8B9BA-E2A1-44D1-98B9-693451C3F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F64503-A74F-40B1-8567-0AE76ECD4D1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A91F6-3EE5-4AC2-91D9-BE5E6BA526F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4C07D-6040-4008-A1BD-14D159326E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BD0930-079F-4B96-A77B-E0A2C19FC86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5612C9-1322-4701-A173-CDA595A3870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6454D-0558-4145-B19B-918BFE990D2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22995-C964-4249-A44D-9270230D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DBB0E-6447-472F-958E-269465A7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AF7B5B-64B0-4F4E-AE16-FE14700CDF1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35F44-C9B7-4C78-AD99-9585C29117C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B4E217-53AC-4D76-8B3B-6B4F3FD7610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5CCDB-4FAB-49C7-B9C6-44634C923C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45660-EE8F-405E-AD48-D4A9BDE4B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4DB3F9-7CBB-4A54-8952-AEE8678EB2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734204-1625-43F7-8DCA-DFD14B7BAA4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F507C0-0B00-4F58-9A89-4F8BC696845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5E04F7-6F34-4A5B-BF95-257329F8AB5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BC81E9-C191-40B6-96BF-3A744C489C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4D8D7-A561-4E83-A6DD-324A973DC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34100-6537-4523-8037-63B9F6AA7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7A7A8-010E-4489-AB9E-4459EB78C1D8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4584C-EA24-4FB3-AD6C-2CDAC31C8D61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95C7C-7867-4165-BFA7-48C8CBB5D6BA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5A591F2-8615-4334-B180-197F30D92E9B}"/>
              </a:ext>
            </a:extLst>
          </p:cNvPr>
          <p:cNvSpPr>
            <a:spLocks noGrp="1"/>
          </p:cNvSpPr>
          <p:nvPr/>
        </p:nvSpPr>
        <p:spPr>
          <a:xfrm>
            <a:off x="502920" y="438912"/>
            <a:ext cx="11201400" cy="5797296"/>
          </a:xfrm>
          <a:prstGeom prst="roundRect">
            <a:avLst/>
          </a:prstGeom>
          <a:solidFill>
            <a:srgbClr val="0F2E16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20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667512"/>
            <a:ext cx="1097280" cy="4023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7CE483-9FDF-461D-952A-A48D6647AFFA}"/>
              </a:ext>
            </a:extLst>
          </p:cNvPr>
          <p:cNvSpPr>
            <a:spLocks noGrp="1"/>
          </p:cNvSpPr>
          <p:nvPr/>
        </p:nvSpPr>
        <p:spPr>
          <a:xfrm>
            <a:off x="0" y="1993392"/>
            <a:ext cx="12191695" cy="3474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DESAFÍO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46FE11-8832-4476-9BF6-5139A1991F35}"/>
              </a:ext>
            </a:extLst>
          </p:cNvPr>
          <p:cNvSpPr>
            <a:spLocks noGrp="1"/>
          </p:cNvSpPr>
          <p:nvPr/>
        </p:nvSpPr>
        <p:spPr>
          <a:xfrm>
            <a:off x="0" y="2442686"/>
            <a:ext cx="12191714" cy="518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 sz="3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B5BF01-B7AC-4FB0-A58C-D88B5D772C50}"/>
              </a:ext>
            </a:extLst>
          </p:cNvPr>
          <p:cNvSpPr>
            <a:spLocks noGrp="1"/>
          </p:cNvSpPr>
          <p:nvPr/>
        </p:nvSpPr>
        <p:spPr>
          <a:xfrm>
            <a:off x="1920240" y="3163824"/>
            <a:ext cx="8321040" cy="307753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Validación colaborativa abierta al ecosistema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22C0F3E-3E16-41E9-9B79-66B4F3D956C6}"/>
              </a:ext>
            </a:extLst>
          </p:cNvPr>
          <p:cNvSpPr>
            <a:spLocks noGrp="1"/>
          </p:cNvSpPr>
          <p:nvPr/>
        </p:nvSpPr>
        <p:spPr>
          <a:xfrm>
            <a:off x="4773168" y="3977639"/>
            <a:ext cx="2651760" cy="384048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9BF09B-5A74-441C-A87D-E87B8F35B384}"/>
              </a:ext>
            </a:extLst>
          </p:cNvPr>
          <p:cNvSpPr>
            <a:spLocks noGrp="1"/>
          </p:cNvSpPr>
          <p:nvPr/>
        </p:nvSpPr>
        <p:spPr>
          <a:xfrm>
            <a:off x="4773168" y="4032504"/>
            <a:ext cx="2651760" cy="31089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MODALIDAD II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5FD5E3-CD80-46DE-B950-A6851D5EE0C6}"/>
              </a:ext>
            </a:extLst>
          </p:cNvPr>
          <p:cNvSpPr>
            <a:spLocks noGrp="1"/>
          </p:cNvSpPr>
          <p:nvPr/>
        </p:nvSpPr>
        <p:spPr>
          <a:xfrm>
            <a:off x="1920240" y="4645152"/>
            <a:ext cx="8321040" cy="29260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Convocatoria abierta · TRL 4–6 · hasta $10.000.000 · hasta 12 meses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03D277-9BF9-4AA9-8479-3B0BC065C6C8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CFB88D-C6C6-4C8A-B290-3CA375FD0693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0DA93E-186B-4D72-B13F-3E093846E439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pic>
        <p:nvPicPr>
          <p:cNvPr id="30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1312" y="667512"/>
            <a:ext cx="1384649" cy="10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14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667512"/>
            <a:ext cx="1097280" cy="4023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03D842-7571-4C80-8C3A-DAA2CE17F146}"/>
              </a:ext>
            </a:extLst>
          </p:cNvPr>
          <p:cNvSpPr>
            <a:spLocks noGrp="1"/>
          </p:cNvSpPr>
          <p:nvPr/>
        </p:nvSpPr>
        <p:spPr>
          <a:xfrm>
            <a:off x="0" y="1828800"/>
            <a:ext cx="12191695" cy="3048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Próximos pasos · Modalidad II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1B10AA-788B-4A7D-9960-3BCE9A48B9A4}"/>
              </a:ext>
            </a:extLst>
          </p:cNvPr>
          <p:cNvSpPr>
            <a:spLocks noGrp="1"/>
          </p:cNvSpPr>
          <p:nvPr/>
        </p:nvSpPr>
        <p:spPr>
          <a:xfrm>
            <a:off x="0" y="2286000"/>
            <a:ext cx="12191695" cy="21945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Difundir · inscribirse · preparar postulación · presentar pitch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22E00B1-FFDE-43D0-BFF5-AF89D40B0E6C}"/>
              </a:ext>
            </a:extLst>
          </p:cNvPr>
          <p:cNvSpPr>
            <a:spLocks noGrp="1"/>
          </p:cNvSpPr>
          <p:nvPr/>
        </p:nvSpPr>
        <p:spPr>
          <a:xfrm>
            <a:off x="3108960" y="3063240"/>
            <a:ext cx="5989320" cy="1508760"/>
          </a:xfrm>
          <a:prstGeom prst="roundRect">
            <a:avLst/>
          </a:prstGeom>
          <a:solidFill>
            <a:srgbClr val="F1F7E4"/>
          </a:solidFill>
          <a:ln w="12700">
            <a:solidFill>
              <a:srgbClr val="F1F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507352-3F46-46DF-96A5-0EABBC7578FE}"/>
              </a:ext>
            </a:extLst>
          </p:cNvPr>
          <p:cNvSpPr>
            <a:spLocks noGrp="1"/>
          </p:cNvSpPr>
          <p:nvPr/>
        </p:nvSpPr>
        <p:spPr>
          <a:xfrm>
            <a:off x="3291840" y="3364992"/>
            <a:ext cx="5623560" cy="2743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Información y postulaciones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BB1123-4CF6-44E2-B38B-47BC213E4589}"/>
              </a:ext>
            </a:extLst>
          </p:cNvPr>
          <p:cNvSpPr>
            <a:spLocks noGrp="1"/>
          </p:cNvSpPr>
          <p:nvPr/>
        </p:nvSpPr>
        <p:spPr>
          <a:xfrm>
            <a:off x="3291840" y="3767328"/>
            <a:ext cx="5623560" cy="41148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30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www.desafiosuautonoma.cl
innovacion@uautonoma.cl · innovacion@myv.cl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C031AE-8C97-4B08-950B-CDCC642778F7}"/>
              </a:ext>
            </a:extLst>
          </p:cNvPr>
          <p:cNvSpPr>
            <a:spLocks noGrp="1"/>
          </p:cNvSpPr>
          <p:nvPr/>
        </p:nvSpPr>
        <p:spPr>
          <a:xfrm>
            <a:off x="2194560" y="5715000"/>
            <a:ext cx="7863840" cy="32004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1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El desafío busca transformar capacidades científicas y tecnológicas en soluciones agrícolas aplicadas, escalables y con pertinencia empresarial.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00246E-7681-4F4C-9B8B-E98856D7E579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1E8CBE-80D9-45C2-B21A-3D0DB1C9E20D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D833C1-02FA-4709-A5E1-F06D7B299898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pic>
        <p:nvPicPr>
          <p:cNvPr id="28" name="Imagen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1312" y="667512"/>
            <a:ext cx="1384649" cy="10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06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15AB6C-F6B4-4D5D-9901-72521A49F48E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A61441-614B-4426-A619-44E1FFDDC96B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A0E5B-8D2F-43FD-9DCD-5324B92CD41F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FF191B-7DDB-4BB6-9123-0888EEBF6C9F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II · Objetivos del concurso</a:t>
            </a:r>
          </a:p>
        </p:txBody>
      </p:sp>
      <p:pic>
        <p:nvPicPr>
          <p:cNvPr id="35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1040" y="1463040"/>
            <a:ext cx="2926080" cy="16459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2BED67-CD34-4E01-9DBE-81208F01D784}"/>
              </a:ext>
            </a:extLst>
          </p:cNvPr>
          <p:cNvSpPr>
            <a:spLocks noGrp="1"/>
          </p:cNvSpPr>
          <p:nvPr/>
        </p:nvSpPr>
        <p:spPr>
          <a:xfrm>
            <a:off x="685800" y="1572768"/>
            <a:ext cx="3657600" cy="2286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Objetivo general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567430F-E08E-4566-83B5-FB271CC5075F}"/>
              </a:ext>
            </a:extLst>
          </p:cNvPr>
          <p:cNvSpPr>
            <a:spLocks noGrp="1"/>
          </p:cNvSpPr>
          <p:nvPr/>
        </p:nvSpPr>
        <p:spPr>
          <a:xfrm>
            <a:off x="685800" y="1901952"/>
            <a:ext cx="7269480" cy="11430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F980A6-C490-4632-851D-9C833F76C4A5}"/>
              </a:ext>
            </a:extLst>
          </p:cNvPr>
          <p:cNvSpPr>
            <a:spLocks noGrp="1"/>
          </p:cNvSpPr>
          <p:nvPr/>
        </p:nvSpPr>
        <p:spPr>
          <a:xfrm>
            <a:off x="914400" y="2139696"/>
            <a:ext cx="6667928" cy="660181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Identificar, seleccionar y validar colaborativamente soluciones tecnológicas que respondan a retos estratégicos de M&amp;V, demostrando desempeño, factibilidad técnico-económica, escalabilidad y una ruta concreta de adopción o transferencia.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0798EC-363B-4BCC-BA85-FC086DA9C830}"/>
              </a:ext>
            </a:extLst>
          </p:cNvPr>
          <p:cNvSpPr>
            <a:spLocks noGrp="1"/>
          </p:cNvSpPr>
          <p:nvPr/>
        </p:nvSpPr>
        <p:spPr>
          <a:xfrm>
            <a:off x="685800" y="3520440"/>
            <a:ext cx="3657600" cy="2286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Objetivos específicos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A4DAF44-92DD-4062-BA0B-22F38A82E406}"/>
              </a:ext>
            </a:extLst>
          </p:cNvPr>
          <p:cNvSpPr>
            <a:spLocks noGrp="1"/>
          </p:cNvSpPr>
          <p:nvPr/>
        </p:nvSpPr>
        <p:spPr>
          <a:xfrm>
            <a:off x="685800" y="3867912"/>
            <a:ext cx="3429000" cy="15087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F0DFEA7-1F3F-4B4B-B916-E805C1573DA0}"/>
              </a:ext>
            </a:extLst>
          </p:cNvPr>
          <p:cNvSpPr>
            <a:spLocks noGrp="1"/>
          </p:cNvSpPr>
          <p:nvPr/>
        </p:nvSpPr>
        <p:spPr>
          <a:xfrm>
            <a:off x="886968" y="4032504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E64BE0-6EB3-47DE-A950-42B9CD521989}"/>
              </a:ext>
            </a:extLst>
          </p:cNvPr>
          <p:cNvSpPr>
            <a:spLocks noGrp="1"/>
          </p:cNvSpPr>
          <p:nvPr/>
        </p:nvSpPr>
        <p:spPr>
          <a:xfrm>
            <a:off x="1443583" y="4064843"/>
            <a:ext cx="944169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 sz="88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Convocar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862E2E-CF24-4118-9ED6-853AA8791C8B}"/>
              </a:ext>
            </a:extLst>
          </p:cNvPr>
          <p:cNvSpPr>
            <a:spLocks noGrp="1"/>
          </p:cNvSpPr>
          <p:nvPr/>
        </p:nvSpPr>
        <p:spPr>
          <a:xfrm>
            <a:off x="941832" y="4434840"/>
            <a:ext cx="2972622" cy="81406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Soluciones del ecosistema nacional e internacional.</a:t>
            </a:r>
          </a:p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Postulantes con evidencia previa y equipo competente.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50BE534-1100-4F9F-B0D0-534D7DBC2FFB}"/>
              </a:ext>
            </a:extLst>
          </p:cNvPr>
          <p:cNvSpPr>
            <a:spLocks noGrp="1"/>
          </p:cNvSpPr>
          <p:nvPr/>
        </p:nvSpPr>
        <p:spPr>
          <a:xfrm>
            <a:off x="4343400" y="3867912"/>
            <a:ext cx="3429000" cy="15087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DFB2A58-7A15-47B9-B336-393FE1CA281D}"/>
              </a:ext>
            </a:extLst>
          </p:cNvPr>
          <p:cNvSpPr>
            <a:spLocks noGrp="1"/>
          </p:cNvSpPr>
          <p:nvPr/>
        </p:nvSpPr>
        <p:spPr>
          <a:xfrm>
            <a:off x="4544568" y="4032504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101695-C3B1-4425-9074-E1AC91E0C0F3}"/>
              </a:ext>
            </a:extLst>
          </p:cNvPr>
          <p:cNvSpPr>
            <a:spLocks noGrp="1"/>
          </p:cNvSpPr>
          <p:nvPr/>
        </p:nvSpPr>
        <p:spPr>
          <a:xfrm>
            <a:off x="5236704" y="4064843"/>
            <a:ext cx="673133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 sz="88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Validar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DA0260-A679-44EE-9EC7-5B7B9DC354AB}"/>
              </a:ext>
            </a:extLst>
          </p:cNvPr>
          <p:cNvSpPr>
            <a:spLocks noGrp="1"/>
          </p:cNvSpPr>
          <p:nvPr/>
        </p:nvSpPr>
        <p:spPr>
          <a:xfrm>
            <a:off x="4599432" y="4434840"/>
            <a:ext cx="2852928" cy="81406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Diseñar KPIs, hitos críticos y criterios Go/No Go.</a:t>
            </a:r>
          </a:p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Reducir incertidumbre técnica, regulatoria y comercial.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8707B647-1D4B-4949-876E-9B7D4A342DC2}"/>
              </a:ext>
            </a:extLst>
          </p:cNvPr>
          <p:cNvSpPr>
            <a:spLocks noGrp="1"/>
          </p:cNvSpPr>
          <p:nvPr/>
        </p:nvSpPr>
        <p:spPr>
          <a:xfrm>
            <a:off x="8001000" y="3867912"/>
            <a:ext cx="3429000" cy="15087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3BA6B8B-9346-4694-A6D9-CF20CD625E27}"/>
              </a:ext>
            </a:extLst>
          </p:cNvPr>
          <p:cNvSpPr>
            <a:spLocks noGrp="1"/>
          </p:cNvSpPr>
          <p:nvPr/>
        </p:nvSpPr>
        <p:spPr>
          <a:xfrm>
            <a:off x="8202168" y="4032504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5B4146-3447-441A-A925-4C33DD50448A}"/>
              </a:ext>
            </a:extLst>
          </p:cNvPr>
          <p:cNvSpPr>
            <a:spLocks noGrp="1"/>
          </p:cNvSpPr>
          <p:nvPr/>
        </p:nvSpPr>
        <p:spPr>
          <a:xfrm>
            <a:off x="8866186" y="4064843"/>
            <a:ext cx="729367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 sz="88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Escalar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423E378-5054-430F-9F7D-1BEB59D495B2}"/>
              </a:ext>
            </a:extLst>
          </p:cNvPr>
          <p:cNvSpPr>
            <a:spLocks noGrp="1"/>
          </p:cNvSpPr>
          <p:nvPr/>
        </p:nvSpPr>
        <p:spPr>
          <a:xfrm>
            <a:off x="8257030" y="4434840"/>
            <a:ext cx="2944369" cy="81406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Definir rutas de adopción, licencia, co-desarrollo o distribución.</a:t>
            </a:r>
          </a:p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Habilitar decisión de continuidad o cierre técnico.</a:t>
            </a:r>
          </a:p>
        </p:txBody>
      </p:sp>
      <p:pic>
        <p:nvPicPr>
          <p:cNvPr id="52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47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890DD8-9A51-439C-87AA-48A0917F48A7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EE9B1D-F3B9-4379-B1C0-A5FCBE11A109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1489F9-791F-436D-A2BB-D044F377746A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4816D7-A6F9-454A-A80C-32901D4F55BC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41DF8A-EB76-4607-BDBB-8B59060630B1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Retos estratégicos priorizados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195C60D-FE42-46AF-BAF6-F7FECE375112}"/>
              </a:ext>
            </a:extLst>
          </p:cNvPr>
          <p:cNvSpPr>
            <a:spLocks noGrp="1"/>
          </p:cNvSpPr>
          <p:nvPr/>
        </p:nvSpPr>
        <p:spPr>
          <a:xfrm>
            <a:off x="594360" y="1691640"/>
            <a:ext cx="5257800" cy="13258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876676A-E4E8-4F0C-8CAD-C399CCD7C82F}"/>
              </a:ext>
            </a:extLst>
          </p:cNvPr>
          <p:cNvSpPr>
            <a:spLocks noGrp="1"/>
          </p:cNvSpPr>
          <p:nvPr/>
        </p:nvSpPr>
        <p:spPr>
          <a:xfrm>
            <a:off x="822960" y="1929384"/>
            <a:ext cx="411480" cy="41148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E9F2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22CD13-BC56-4E67-9049-BD161C664B9B}"/>
              </a:ext>
            </a:extLst>
          </p:cNvPr>
          <p:cNvSpPr>
            <a:spLocks noGrp="1"/>
          </p:cNvSpPr>
          <p:nvPr/>
        </p:nvSpPr>
        <p:spPr>
          <a:xfrm>
            <a:off x="822960" y="1984248"/>
            <a:ext cx="411480" cy="3383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515B0E-EABB-4F8B-AD4D-B3CE4E9F0BA2}"/>
              </a:ext>
            </a:extLst>
          </p:cNvPr>
          <p:cNvSpPr>
            <a:spLocks noGrp="1"/>
          </p:cNvSpPr>
          <p:nvPr/>
        </p:nvSpPr>
        <p:spPr>
          <a:xfrm>
            <a:off x="1417320" y="1947672"/>
            <a:ext cx="3811143" cy="3048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60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Sanidad vegetal avanzada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ED7E1F-CF2E-4A23-9506-17FA477A351E}"/>
              </a:ext>
            </a:extLst>
          </p:cNvPr>
          <p:cNvSpPr>
            <a:spLocks noGrp="1"/>
          </p:cNvSpPr>
          <p:nvPr/>
        </p:nvSpPr>
        <p:spPr>
          <a:xfrm>
            <a:off x="1417320" y="2304288"/>
            <a:ext cx="3811143" cy="426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6332A"/>
                </a:solidFill>
                <a:latin typeface="Arial"/>
                <a:ea typeface="Arial"/>
                <a:cs typeface="Arial"/>
              </a:rPr>
              <a:t>Soluciones fitosanitarias de origen natural, control, prevención y manejo de enfermedades.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0982FCB-931F-4A38-921D-5567AD10AA3E}"/>
              </a:ext>
            </a:extLst>
          </p:cNvPr>
          <p:cNvSpPr>
            <a:spLocks noGrp="1"/>
          </p:cNvSpPr>
          <p:nvPr/>
        </p:nvSpPr>
        <p:spPr>
          <a:xfrm>
            <a:off x="6217920" y="1691640"/>
            <a:ext cx="5257800" cy="13258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296E0D1-9310-4BF0-8043-5FD4E01A8481}"/>
              </a:ext>
            </a:extLst>
          </p:cNvPr>
          <p:cNvSpPr>
            <a:spLocks noGrp="1"/>
          </p:cNvSpPr>
          <p:nvPr/>
        </p:nvSpPr>
        <p:spPr>
          <a:xfrm>
            <a:off x="6446520" y="1929384"/>
            <a:ext cx="411480" cy="41148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E9F2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54004F-1000-43CA-965F-7F90397E6111}"/>
              </a:ext>
            </a:extLst>
          </p:cNvPr>
          <p:cNvSpPr>
            <a:spLocks noGrp="1"/>
          </p:cNvSpPr>
          <p:nvPr/>
        </p:nvSpPr>
        <p:spPr>
          <a:xfrm>
            <a:off x="6446520" y="1984248"/>
            <a:ext cx="411480" cy="3383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948108-D458-47A9-AA6E-71D4FD37B727}"/>
              </a:ext>
            </a:extLst>
          </p:cNvPr>
          <p:cNvSpPr>
            <a:spLocks noGrp="1"/>
          </p:cNvSpPr>
          <p:nvPr/>
        </p:nvSpPr>
        <p:spPr>
          <a:xfrm>
            <a:off x="7040880" y="1947672"/>
            <a:ext cx="3991451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buNone/>
              <a:defRPr sz="160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Bioinsumos y formulaciones sostenibles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33C84E-1E70-41E6-9C7A-F25B6DF706C7}"/>
              </a:ext>
            </a:extLst>
          </p:cNvPr>
          <p:cNvSpPr>
            <a:spLocks noGrp="1"/>
          </p:cNvSpPr>
          <p:nvPr/>
        </p:nvSpPr>
        <p:spPr>
          <a:xfrm>
            <a:off x="7040880" y="2304288"/>
            <a:ext cx="3838099" cy="426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6332A"/>
                </a:solidFill>
                <a:latin typeface="Arial"/>
                <a:ea typeface="Arial"/>
                <a:cs typeface="Arial"/>
              </a:rPr>
              <a:t>Bioestimulantes, coformulantes, aditivos, carriers, biopolímeros y liberación controlada.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3AB7F63-06AC-4942-995F-68AC74D2C3B1}"/>
              </a:ext>
            </a:extLst>
          </p:cNvPr>
          <p:cNvSpPr>
            <a:spLocks noGrp="1"/>
          </p:cNvSpPr>
          <p:nvPr/>
        </p:nvSpPr>
        <p:spPr>
          <a:xfrm>
            <a:off x="594360" y="3886200"/>
            <a:ext cx="5257800" cy="13258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C479A5A-16BB-49D8-9B61-DED90DFFE6FC}"/>
              </a:ext>
            </a:extLst>
          </p:cNvPr>
          <p:cNvSpPr>
            <a:spLocks noGrp="1"/>
          </p:cNvSpPr>
          <p:nvPr/>
        </p:nvSpPr>
        <p:spPr>
          <a:xfrm>
            <a:off x="822960" y="4123944"/>
            <a:ext cx="411480" cy="41148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E9F2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45DD59-3A3D-48E0-A563-6456A9C42E48}"/>
              </a:ext>
            </a:extLst>
          </p:cNvPr>
          <p:cNvSpPr>
            <a:spLocks noGrp="1"/>
          </p:cNvSpPr>
          <p:nvPr/>
        </p:nvSpPr>
        <p:spPr>
          <a:xfrm>
            <a:off x="822960" y="4178807"/>
            <a:ext cx="411480" cy="3383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9B20C9-DDBD-41BF-A568-D32489EBB186}"/>
              </a:ext>
            </a:extLst>
          </p:cNvPr>
          <p:cNvSpPr>
            <a:spLocks noGrp="1"/>
          </p:cNvSpPr>
          <p:nvPr/>
        </p:nvSpPr>
        <p:spPr>
          <a:xfrm>
            <a:off x="1417320" y="4142232"/>
            <a:ext cx="3518059" cy="3048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60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Suelo y agua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AC22BD-749B-4EE0-864C-CF5CFCA4B632}"/>
              </a:ext>
            </a:extLst>
          </p:cNvPr>
          <p:cNvSpPr>
            <a:spLocks noGrp="1"/>
          </p:cNvSpPr>
          <p:nvPr/>
        </p:nvSpPr>
        <p:spPr>
          <a:xfrm>
            <a:off x="1417320" y="4498848"/>
            <a:ext cx="3518059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6332A"/>
                </a:solidFill>
                <a:latin typeface="Arial"/>
                <a:ea typeface="Arial"/>
                <a:cs typeface="Arial"/>
              </a:rPr>
              <a:t>Retención de agua, regeneración de suelos, eficiencia agronómica y resiliencia al estrés hídrico.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2DE2B07-E698-4730-A18D-A13F1E429094}"/>
              </a:ext>
            </a:extLst>
          </p:cNvPr>
          <p:cNvSpPr>
            <a:spLocks noGrp="1"/>
          </p:cNvSpPr>
          <p:nvPr/>
        </p:nvSpPr>
        <p:spPr>
          <a:xfrm>
            <a:off x="6217920" y="3886200"/>
            <a:ext cx="5257800" cy="13258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2A4441A-BF7E-4C98-881C-A632F93685A6}"/>
              </a:ext>
            </a:extLst>
          </p:cNvPr>
          <p:cNvSpPr>
            <a:spLocks noGrp="1"/>
          </p:cNvSpPr>
          <p:nvPr/>
        </p:nvSpPr>
        <p:spPr>
          <a:xfrm>
            <a:off x="6446520" y="4123944"/>
            <a:ext cx="411480" cy="41148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E9F2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832EED-66F4-4521-BAF7-E753EAA61377}"/>
              </a:ext>
            </a:extLst>
          </p:cNvPr>
          <p:cNvSpPr>
            <a:spLocks noGrp="1"/>
          </p:cNvSpPr>
          <p:nvPr/>
        </p:nvSpPr>
        <p:spPr>
          <a:xfrm>
            <a:off x="6446520" y="4178807"/>
            <a:ext cx="411480" cy="3383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E93B87-147F-4FDB-8D3E-3C04F4EFB6CD}"/>
              </a:ext>
            </a:extLst>
          </p:cNvPr>
          <p:cNvSpPr>
            <a:spLocks noGrp="1"/>
          </p:cNvSpPr>
          <p:nvPr/>
        </p:nvSpPr>
        <p:spPr>
          <a:xfrm>
            <a:off x="7040880" y="4142232"/>
            <a:ext cx="3991451" cy="3048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60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Agricultura de precisión y analítica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45D815-E75C-4E2C-91A3-70044DB290FB}"/>
              </a:ext>
            </a:extLst>
          </p:cNvPr>
          <p:cNvSpPr>
            <a:spLocks noGrp="1"/>
          </p:cNvSpPr>
          <p:nvPr/>
        </p:nvSpPr>
        <p:spPr>
          <a:xfrm>
            <a:off x="7040880" y="4498848"/>
            <a:ext cx="3733800" cy="426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6332A"/>
                </a:solidFill>
                <a:latin typeface="Arial"/>
                <a:ea typeface="Arial"/>
                <a:cs typeface="Arial"/>
              </a:rPr>
              <a:t>Modelos predictivos, sensores, integración de datos y herramientas de decisión agronómica.</a:t>
            </a:r>
          </a:p>
        </p:txBody>
      </p:sp>
      <p:pic>
        <p:nvPicPr>
          <p:cNvPr id="59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0112" y="5486400"/>
            <a:ext cx="1417320" cy="502920"/>
          </a:xfrm>
          <a:prstGeom prst="rect">
            <a:avLst/>
          </a:prstGeom>
        </p:spPr>
      </p:pic>
      <p:pic>
        <p:nvPicPr>
          <p:cNvPr id="60" name="Imagen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86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3F20E6-8B97-4592-828E-80FDA2190954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C80F5-6834-4EAE-A582-4BE97E3A72BD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F81D08-993C-43EA-A664-7268AB1456AA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57AD78-016A-4E7C-9819-4932F6EA1697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437122-1788-4591-8482-078FBA0D6810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II · Ficha del instrumento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B7BB62-C670-4256-9263-0CD0A484BAFD}"/>
              </a:ext>
            </a:extLst>
          </p:cNvPr>
          <p:cNvSpPr>
            <a:spLocks noGrp="1"/>
          </p:cNvSpPr>
          <p:nvPr/>
        </p:nvSpPr>
        <p:spPr>
          <a:xfrm>
            <a:off x="594360" y="1078992"/>
            <a:ext cx="8503920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15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1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Desafío abierto para validar tecnologías con evidencia previa</a:t>
            </a:r>
          </a:p>
        </p:txBody>
      </p:sp>
      <p:pic>
        <p:nvPicPr>
          <p:cNvPr id="4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1508760"/>
            <a:ext cx="2743200" cy="30175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583207-D14C-4B2C-9B32-D5ED421A0EE4}"/>
              </a:ext>
            </a:extLst>
          </p:cNvPr>
          <p:cNvSpPr>
            <a:spLocks noGrp="1"/>
          </p:cNvSpPr>
          <p:nvPr/>
        </p:nvSpPr>
        <p:spPr>
          <a:xfrm>
            <a:off x="969264" y="2880360"/>
            <a:ext cx="2286000" cy="3048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Modalidad II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544000-9907-4766-BEC1-26370CEB9F26}"/>
              </a:ext>
            </a:extLst>
          </p:cNvPr>
          <p:cNvSpPr>
            <a:spLocks noGrp="1"/>
          </p:cNvSpPr>
          <p:nvPr/>
        </p:nvSpPr>
        <p:spPr>
          <a:xfrm>
            <a:off x="969264" y="3273552"/>
            <a:ext cx="228600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Validación colaborativa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75460A-7FD5-4513-BDD3-5734DED265F6}"/>
              </a:ext>
            </a:extLst>
          </p:cNvPr>
          <p:cNvSpPr>
            <a:spLocks noGrp="1"/>
          </p:cNvSpPr>
          <p:nvPr/>
        </p:nvSpPr>
        <p:spPr>
          <a:xfrm>
            <a:off x="3794760" y="1572768"/>
            <a:ext cx="2743200" cy="2286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Descripción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97C9ADA-B581-4D5A-A928-093FAA72188D}"/>
              </a:ext>
            </a:extLst>
          </p:cNvPr>
          <p:cNvSpPr>
            <a:spLocks noGrp="1"/>
          </p:cNvSpPr>
          <p:nvPr/>
        </p:nvSpPr>
        <p:spPr>
          <a:xfrm>
            <a:off x="3794760" y="1901952"/>
            <a:ext cx="7315200" cy="10515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8ED743-422D-42D8-8A25-1D5D6DC989B7}"/>
              </a:ext>
            </a:extLst>
          </p:cNvPr>
          <p:cNvSpPr>
            <a:spLocks noGrp="1"/>
          </p:cNvSpPr>
          <p:nvPr/>
        </p:nvSpPr>
        <p:spPr>
          <a:xfrm>
            <a:off x="3867912" y="2086200"/>
            <a:ext cx="6945400" cy="102181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60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Concurso de innovación abierta para validar tecnologías agrícolas mediante pilotos o pruebas en entorno relevante, con proyectos provenientes de universidades, centros tecnológicos, startups, EBCT, PYMES y proveedores especializados.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16092D0-D1CF-4740-935D-C81066BE85D9}"/>
              </a:ext>
            </a:extLst>
          </p:cNvPr>
          <p:cNvSpPr>
            <a:spLocks noGrp="1"/>
          </p:cNvSpPr>
          <p:nvPr/>
        </p:nvSpPr>
        <p:spPr>
          <a:xfrm>
            <a:off x="3794760" y="3429000"/>
            <a:ext cx="1325880" cy="841248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10642C-4B6B-4AB1-B073-1BA7BBB8C170}"/>
              </a:ext>
            </a:extLst>
          </p:cNvPr>
          <p:cNvSpPr>
            <a:spLocks noGrp="1"/>
          </p:cNvSpPr>
          <p:nvPr/>
        </p:nvSpPr>
        <p:spPr>
          <a:xfrm>
            <a:off x="4016072" y="3538728"/>
            <a:ext cx="883255" cy="307777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Abierta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2C3610-9EF7-48CF-ACEE-796AFA602DC7}"/>
              </a:ext>
            </a:extLst>
          </p:cNvPr>
          <p:cNvSpPr>
            <a:spLocks noGrp="1"/>
          </p:cNvSpPr>
          <p:nvPr/>
        </p:nvSpPr>
        <p:spPr>
          <a:xfrm>
            <a:off x="4048933" y="3849624"/>
            <a:ext cx="817533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Convocatoria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94BA918-5B5F-42B7-97C8-C88C0C1C298B}"/>
              </a:ext>
            </a:extLst>
          </p:cNvPr>
          <p:cNvSpPr>
            <a:spLocks noGrp="1"/>
          </p:cNvSpPr>
          <p:nvPr/>
        </p:nvSpPr>
        <p:spPr>
          <a:xfrm>
            <a:off x="5349240" y="3429000"/>
            <a:ext cx="1325880" cy="841248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44C267-EF9F-4C71-8641-628D7C7C35C4}"/>
              </a:ext>
            </a:extLst>
          </p:cNvPr>
          <p:cNvSpPr>
            <a:spLocks noGrp="1"/>
          </p:cNvSpPr>
          <p:nvPr/>
        </p:nvSpPr>
        <p:spPr>
          <a:xfrm>
            <a:off x="5584979" y="3538728"/>
            <a:ext cx="854401" cy="307777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$10MM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F9E575-EDD1-4062-B267-C8FEFDE1FF9A}"/>
              </a:ext>
            </a:extLst>
          </p:cNvPr>
          <p:cNvSpPr>
            <a:spLocks noGrp="1"/>
          </p:cNvSpPr>
          <p:nvPr/>
        </p:nvSpPr>
        <p:spPr>
          <a:xfrm>
            <a:off x="5543302" y="3849624"/>
            <a:ext cx="937757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Financiamiento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B54D3366-CF32-4468-9E97-59487CBAF49D}"/>
              </a:ext>
            </a:extLst>
          </p:cNvPr>
          <p:cNvSpPr>
            <a:spLocks noGrp="1"/>
          </p:cNvSpPr>
          <p:nvPr/>
        </p:nvSpPr>
        <p:spPr>
          <a:xfrm>
            <a:off x="6903720" y="3429000"/>
            <a:ext cx="1325880" cy="841248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CF7F1B-B28D-480B-9EDA-11D0EFE38705}"/>
              </a:ext>
            </a:extLst>
          </p:cNvPr>
          <p:cNvSpPr>
            <a:spLocks noGrp="1"/>
          </p:cNvSpPr>
          <p:nvPr/>
        </p:nvSpPr>
        <p:spPr>
          <a:xfrm>
            <a:off x="7352659" y="3538728"/>
            <a:ext cx="428002" cy="307777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4–6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22C07F-B811-4C6A-8D94-92228B7D0916}"/>
              </a:ext>
            </a:extLst>
          </p:cNvPr>
          <p:cNvSpPr>
            <a:spLocks noGrp="1"/>
          </p:cNvSpPr>
          <p:nvPr/>
        </p:nvSpPr>
        <p:spPr>
          <a:xfrm>
            <a:off x="7111407" y="3849624"/>
            <a:ext cx="910507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TRL preferente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EC32F26-5EC8-413E-A8FC-C23A8FBB4FDD}"/>
              </a:ext>
            </a:extLst>
          </p:cNvPr>
          <p:cNvSpPr>
            <a:spLocks noGrp="1"/>
          </p:cNvSpPr>
          <p:nvPr/>
        </p:nvSpPr>
        <p:spPr>
          <a:xfrm>
            <a:off x="8458200" y="3429000"/>
            <a:ext cx="1325880" cy="841248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B43AEC-E421-4F4B-B2DF-B1959E27A466}"/>
              </a:ext>
            </a:extLst>
          </p:cNvPr>
          <p:cNvSpPr>
            <a:spLocks noGrp="1"/>
          </p:cNvSpPr>
          <p:nvPr/>
        </p:nvSpPr>
        <p:spPr>
          <a:xfrm>
            <a:off x="8544059" y="3538728"/>
            <a:ext cx="1154163" cy="307777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12 meses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A8F5CB-6493-4F45-B9F7-6983A3CDE3CA}"/>
              </a:ext>
            </a:extLst>
          </p:cNvPr>
          <p:cNvSpPr>
            <a:spLocks noGrp="1"/>
          </p:cNvSpPr>
          <p:nvPr/>
        </p:nvSpPr>
        <p:spPr>
          <a:xfrm>
            <a:off x="8819775" y="3849624"/>
            <a:ext cx="602729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Ejecución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9D394C3-2BCC-4143-B1DA-CC810A1F1390}"/>
              </a:ext>
            </a:extLst>
          </p:cNvPr>
          <p:cNvSpPr>
            <a:spLocks noGrp="1"/>
          </p:cNvSpPr>
          <p:nvPr/>
        </p:nvSpPr>
        <p:spPr>
          <a:xfrm>
            <a:off x="3794760" y="5074920"/>
            <a:ext cx="5989320" cy="876264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0155FD5-DF98-40E3-BE35-CACD2CDC4538}"/>
              </a:ext>
            </a:extLst>
          </p:cNvPr>
          <p:cNvSpPr>
            <a:spLocks noGrp="1"/>
          </p:cNvSpPr>
          <p:nvPr/>
        </p:nvSpPr>
        <p:spPr>
          <a:xfrm>
            <a:off x="4278923" y="5249989"/>
            <a:ext cx="5026302" cy="49244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Transferencia de fondos en 2 cuotas, la segunda cuota condicionada a hito crítico</a:t>
            </a:r>
          </a:p>
        </p:txBody>
      </p:sp>
      <p:pic>
        <p:nvPicPr>
          <p:cNvPr id="60" name="Imagen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02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2D620E-0B0B-47D0-852E-BB1155FEABF7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174138-9761-4B86-B01F-4F2AF14BA2D9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178720-448D-4856-A726-A60ADFB40265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655CB-4C6C-4594-B410-BB2A793E688B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41AC8-9D44-41B0-BB14-CD10505BF31C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II · Quién puede postular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F4DFDBD-1B35-43E1-B043-2074D4F9ECA0}"/>
              </a:ext>
            </a:extLst>
          </p:cNvPr>
          <p:cNvSpPr>
            <a:spLocks noGrp="1"/>
          </p:cNvSpPr>
          <p:nvPr/>
        </p:nvSpPr>
        <p:spPr>
          <a:xfrm>
            <a:off x="731520" y="1508760"/>
            <a:ext cx="4754880" cy="443484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48028A6-0880-4EDB-BE6E-A772D327131A}"/>
              </a:ext>
            </a:extLst>
          </p:cNvPr>
          <p:cNvSpPr>
            <a:spLocks noGrp="1"/>
          </p:cNvSpPr>
          <p:nvPr/>
        </p:nvSpPr>
        <p:spPr>
          <a:xfrm>
            <a:off x="932688" y="1673351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69DE8-1363-42D0-B7D7-38819AB65A41}"/>
              </a:ext>
            </a:extLst>
          </p:cNvPr>
          <p:cNvSpPr>
            <a:spLocks noGrp="1"/>
          </p:cNvSpPr>
          <p:nvPr/>
        </p:nvSpPr>
        <p:spPr>
          <a:xfrm>
            <a:off x="1380300" y="1705691"/>
            <a:ext cx="1162178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Postulantes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995B10-9C8E-4AC3-AA60-205D8A65E14D}"/>
              </a:ext>
            </a:extLst>
          </p:cNvPr>
          <p:cNvSpPr>
            <a:spLocks noGrp="1"/>
          </p:cNvSpPr>
          <p:nvPr/>
        </p:nvSpPr>
        <p:spPr>
          <a:xfrm>
            <a:off x="932688" y="2598557"/>
            <a:ext cx="4330974" cy="2406813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12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Universidades e instituciones de educación superior.</a:t>
            </a:r>
          </a:p>
          <a:p>
            <a:pPr>
              <a:spcAft>
                <a:spcPts val="300"/>
              </a:spcAft>
              <a:buNone/>
              <a:defRPr sz="112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Centros de investigación y centros tecnológicos.</a:t>
            </a:r>
          </a:p>
          <a:p>
            <a:pPr>
              <a:spcAft>
                <a:spcPts val="300"/>
              </a:spcAft>
              <a:buNone/>
              <a:defRPr sz="112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Startups, scaleups y EBCT.</a:t>
            </a:r>
          </a:p>
          <a:p>
            <a:pPr>
              <a:spcAft>
                <a:spcPts val="300"/>
              </a:spcAft>
              <a:buNone/>
              <a:defRPr sz="112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PYMES innovadoras y proveedores tecnológicos.</a:t>
            </a:r>
          </a:p>
          <a:p>
            <a:pPr>
              <a:spcAft>
                <a:spcPts val="300"/>
              </a:spcAft>
              <a:buNone/>
              <a:defRPr sz="112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Consorcios con personalidad jurídica o respaldo institucional.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9C8DDDE-4D22-48BE-BA58-A5952016D850}"/>
              </a:ext>
            </a:extLst>
          </p:cNvPr>
          <p:cNvSpPr>
            <a:spLocks noGrp="1"/>
          </p:cNvSpPr>
          <p:nvPr/>
        </p:nvSpPr>
        <p:spPr>
          <a:xfrm>
            <a:off x="5806440" y="1508760"/>
            <a:ext cx="5669280" cy="443484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7FF9216-4429-48ED-89BA-AB2D5B2C7877}"/>
              </a:ext>
            </a:extLst>
          </p:cNvPr>
          <p:cNvSpPr>
            <a:spLocks noGrp="1"/>
          </p:cNvSpPr>
          <p:nvPr/>
        </p:nvSpPr>
        <p:spPr>
          <a:xfrm>
            <a:off x="6007607" y="1673351"/>
            <a:ext cx="2057400" cy="274320"/>
          </a:xfrm>
          <a:prstGeom prst="roundRect">
            <a:avLst/>
          </a:prstGeom>
          <a:solidFill>
            <a:srgbClr val="A7C51A"/>
          </a:solidFill>
          <a:ln w="12700">
            <a:solidFill>
              <a:srgbClr val="A7C5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1451FA-A3EE-4AF5-B9C3-E889D6129995}"/>
              </a:ext>
            </a:extLst>
          </p:cNvPr>
          <p:cNvSpPr>
            <a:spLocks noGrp="1"/>
          </p:cNvSpPr>
          <p:nvPr/>
        </p:nvSpPr>
        <p:spPr>
          <a:xfrm>
            <a:off x="6363046" y="1705691"/>
            <a:ext cx="1346522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Admisibilidad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80AFBD-F64B-435F-BB81-E81D970A036F}"/>
              </a:ext>
            </a:extLst>
          </p:cNvPr>
          <p:cNvSpPr>
            <a:spLocks noGrp="1"/>
          </p:cNvSpPr>
          <p:nvPr/>
        </p:nvSpPr>
        <p:spPr>
          <a:xfrm>
            <a:off x="6065915" y="2608346"/>
            <a:ext cx="5193397" cy="2937727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Ajuste explícito a uno o más retos estratégicos.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Evidencia previa suficiente para avanzar a validación colaborativa.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Líder responsable disponible para reuniones, seguimiento y avances.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Declaración de Background IP, know-how, software, datos y compromisos con terceros.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Condiciones de acceso a muestras, datos, predios o información de M&amp;V.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Patrocinio institucional, OTL, unidad jurídica o representante legal cuando aplique.</a:t>
            </a:r>
          </a:p>
        </p:txBody>
      </p:sp>
      <p:pic>
        <p:nvPicPr>
          <p:cNvPr id="34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8FECDE-1489-439E-951B-22BEF98AD7E1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1D1050-A345-449E-A76C-839EF5F865FF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B018CB-2A49-4A11-9F3A-47ABDE85E6F8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E0AD31-0DFC-4DF3-990F-2A079374C91F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F0E980-ACEC-4191-B93E-332D77B87866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II · Aspectos presupuestarios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A343E50-AAF2-4E38-844E-C18C7DF00E3C}"/>
              </a:ext>
            </a:extLst>
          </p:cNvPr>
          <p:cNvSpPr>
            <a:spLocks noGrp="1"/>
          </p:cNvSpPr>
          <p:nvPr/>
        </p:nvSpPr>
        <p:spPr>
          <a:xfrm>
            <a:off x="731520" y="1508760"/>
            <a:ext cx="1828800" cy="96012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B29BF0-8500-46AB-8EE1-762BB8477904}"/>
              </a:ext>
            </a:extLst>
          </p:cNvPr>
          <p:cNvSpPr>
            <a:spLocks noGrp="1"/>
          </p:cNvSpPr>
          <p:nvPr/>
        </p:nvSpPr>
        <p:spPr>
          <a:xfrm>
            <a:off x="1218719" y="1618488"/>
            <a:ext cx="854401" cy="307777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$10MM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1B5CA8-B5CC-47CF-ADF3-81747D2F81F5}"/>
              </a:ext>
            </a:extLst>
          </p:cNvPr>
          <p:cNvSpPr>
            <a:spLocks noGrp="1"/>
          </p:cNvSpPr>
          <p:nvPr/>
        </p:nvSpPr>
        <p:spPr>
          <a:xfrm>
            <a:off x="999108" y="1929384"/>
            <a:ext cx="1293624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Máximo por proyecto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2D7DA59-BEF6-4B1A-BF63-EA7BE85410B2}"/>
              </a:ext>
            </a:extLst>
          </p:cNvPr>
          <p:cNvSpPr>
            <a:spLocks noGrp="1"/>
          </p:cNvSpPr>
          <p:nvPr/>
        </p:nvSpPr>
        <p:spPr>
          <a:xfrm>
            <a:off x="2788920" y="1508760"/>
            <a:ext cx="1828800" cy="96012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699231-2F25-4135-91B1-DC262B764352}"/>
              </a:ext>
            </a:extLst>
          </p:cNvPr>
          <p:cNvSpPr>
            <a:spLocks noGrp="1"/>
          </p:cNvSpPr>
          <p:nvPr/>
        </p:nvSpPr>
        <p:spPr>
          <a:xfrm>
            <a:off x="2997999" y="1618488"/>
            <a:ext cx="1410643" cy="307777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No rendible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486FD9-4CBB-4888-A5D7-F6EBDB115564}"/>
              </a:ext>
            </a:extLst>
          </p:cNvPr>
          <p:cNvSpPr>
            <a:spLocks noGrp="1"/>
          </p:cNvSpPr>
          <p:nvPr/>
        </p:nvSpPr>
        <p:spPr>
          <a:xfrm>
            <a:off x="3465274" y="1929384"/>
            <a:ext cx="476092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Entrega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8ED6BDA-E6F3-4596-B1BD-649CCA5D7F74}"/>
              </a:ext>
            </a:extLst>
          </p:cNvPr>
          <p:cNvSpPr>
            <a:spLocks noGrp="1"/>
          </p:cNvSpPr>
          <p:nvPr/>
        </p:nvSpPr>
        <p:spPr>
          <a:xfrm>
            <a:off x="4846320" y="1508760"/>
            <a:ext cx="1828800" cy="96012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5FB0F2-8897-4EC3-9FEB-A511FA472E76}"/>
              </a:ext>
            </a:extLst>
          </p:cNvPr>
          <p:cNvSpPr>
            <a:spLocks noGrp="1"/>
          </p:cNvSpPr>
          <p:nvPr/>
        </p:nvSpPr>
        <p:spPr>
          <a:xfrm>
            <a:off x="5240546" y="1618488"/>
            <a:ext cx="1040349" cy="307777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2 cuotas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15E7C8-96D8-4111-95CC-94E718621B6E}"/>
              </a:ext>
            </a:extLst>
          </p:cNvPr>
          <p:cNvSpPr>
            <a:spLocks noGrp="1"/>
          </p:cNvSpPr>
          <p:nvPr/>
        </p:nvSpPr>
        <p:spPr>
          <a:xfrm>
            <a:off x="5380808" y="1929384"/>
            <a:ext cx="759824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Desembolso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7A2EA392-C49E-4DD2-8163-93CAC0F16962}"/>
              </a:ext>
            </a:extLst>
          </p:cNvPr>
          <p:cNvSpPr>
            <a:spLocks noGrp="1"/>
          </p:cNvSpPr>
          <p:nvPr/>
        </p:nvSpPr>
        <p:spPr>
          <a:xfrm>
            <a:off x="6903720" y="1508760"/>
            <a:ext cx="1828800" cy="96012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F712A0-EBDC-4858-A0EE-65E0E5D11819}"/>
              </a:ext>
            </a:extLst>
          </p:cNvPr>
          <p:cNvSpPr>
            <a:spLocks noGrp="1"/>
          </p:cNvSpPr>
          <p:nvPr/>
        </p:nvSpPr>
        <p:spPr>
          <a:xfrm>
            <a:off x="7149668" y="1618488"/>
            <a:ext cx="1336905" cy="307777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0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Hito crítico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7539D3-A707-4604-8AE4-FAC266A3CA15}"/>
              </a:ext>
            </a:extLst>
          </p:cNvPr>
          <p:cNvSpPr>
            <a:spLocks noGrp="1"/>
          </p:cNvSpPr>
          <p:nvPr/>
        </p:nvSpPr>
        <p:spPr>
          <a:xfrm>
            <a:off x="7239436" y="1929384"/>
            <a:ext cx="1157368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Condición 2ª cuota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44036E8-4FE0-4F5E-8E6B-FE048C66AE03}"/>
              </a:ext>
            </a:extLst>
          </p:cNvPr>
          <p:cNvSpPr>
            <a:spLocks noGrp="1"/>
          </p:cNvSpPr>
          <p:nvPr/>
        </p:nvSpPr>
        <p:spPr>
          <a:xfrm>
            <a:off x="731520" y="2880360"/>
            <a:ext cx="5212080" cy="25146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11FADA2-F239-403C-81D4-97CAC3CA2F9F}"/>
              </a:ext>
            </a:extLst>
          </p:cNvPr>
          <p:cNvSpPr>
            <a:spLocks noGrp="1"/>
          </p:cNvSpPr>
          <p:nvPr/>
        </p:nvSpPr>
        <p:spPr>
          <a:xfrm>
            <a:off x="932688" y="3044952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326C07-86BC-40F0-A769-1CB9E24D6E98}"/>
              </a:ext>
            </a:extLst>
          </p:cNvPr>
          <p:cNvSpPr>
            <a:spLocks noGrp="1"/>
          </p:cNvSpPr>
          <p:nvPr/>
        </p:nvSpPr>
        <p:spPr>
          <a:xfrm>
            <a:off x="1333394" y="3115762"/>
            <a:ext cx="1237937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Ítems financiables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EA6DA0-A868-41AC-954A-A69F0D458397}"/>
              </a:ext>
            </a:extLst>
          </p:cNvPr>
          <p:cNvSpPr>
            <a:spLocks noGrp="1"/>
          </p:cNvSpPr>
          <p:nvPr/>
        </p:nvSpPr>
        <p:spPr>
          <a:xfrm>
            <a:off x="906531" y="3447288"/>
            <a:ext cx="4427469" cy="1483483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Personal técnico, especialistas o subcontratos vinculados.</a:t>
            </a:r>
          </a:p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Insumos, reactivos, materiales y consumibles de validación.</a:t>
            </a:r>
          </a:p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Ensayos, servicios técnicos especializados y pruebas de desempeño.</a:t>
            </a:r>
          </a:p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Adaptación de prototipos, integración software/hardware y pruebas de campo.</a:t>
            </a:r>
          </a:p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Validación técnico-económica, escalabilidad y estrategia de PI.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9FBE1AE-ACD4-46E5-B4DF-371B90BC2787}"/>
              </a:ext>
            </a:extLst>
          </p:cNvPr>
          <p:cNvSpPr>
            <a:spLocks noGrp="1"/>
          </p:cNvSpPr>
          <p:nvPr/>
        </p:nvSpPr>
        <p:spPr>
          <a:xfrm>
            <a:off x="6263640" y="2880360"/>
            <a:ext cx="5212080" cy="25146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2B6D085-04FF-4DEC-A7D3-F5F9466F0717}"/>
              </a:ext>
            </a:extLst>
          </p:cNvPr>
          <p:cNvSpPr>
            <a:spLocks noGrp="1"/>
          </p:cNvSpPr>
          <p:nvPr/>
        </p:nvSpPr>
        <p:spPr>
          <a:xfrm>
            <a:off x="6464807" y="3044952"/>
            <a:ext cx="2057400" cy="274320"/>
          </a:xfrm>
          <a:prstGeom prst="roundRect">
            <a:avLst/>
          </a:prstGeom>
          <a:solidFill>
            <a:srgbClr val="A7C51A"/>
          </a:solidFill>
          <a:ln w="12700">
            <a:solidFill>
              <a:srgbClr val="A7C5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521B3D-2ECA-41DA-9723-E64D3DAC0E81}"/>
              </a:ext>
            </a:extLst>
          </p:cNvPr>
          <p:cNvSpPr>
            <a:spLocks noGrp="1"/>
          </p:cNvSpPr>
          <p:nvPr/>
        </p:nvSpPr>
        <p:spPr>
          <a:xfrm>
            <a:off x="6892747" y="3115762"/>
            <a:ext cx="1184255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Gastos excluidos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F915C9-21B9-4AB0-BAB4-193FFFC0BB69}"/>
              </a:ext>
            </a:extLst>
          </p:cNvPr>
          <p:cNvSpPr>
            <a:spLocks noGrp="1"/>
          </p:cNvSpPr>
          <p:nvPr/>
        </p:nvSpPr>
        <p:spPr>
          <a:xfrm>
            <a:off x="6432804" y="3577647"/>
            <a:ext cx="4599432" cy="111415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Gastos generales no vinculados al proyecto.</a:t>
            </a:r>
          </a:p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Marketing comercial o posicionamiento institucional.</a:t>
            </a:r>
          </a:p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Producción masiva o comercialización directa.</a:t>
            </a:r>
          </a:p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Gastos personales o incentivos incompatibles.</a:t>
            </a:r>
          </a:p>
          <a:p>
            <a:pPr>
              <a:spcAft>
                <a:spcPts val="300"/>
              </a:spcAft>
              <a:buNone/>
              <a:defRPr sz="9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Doble financiamiento de otros instrumentos.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0368560-3B91-4D6E-8764-433E597A4256}"/>
              </a:ext>
            </a:extLst>
          </p:cNvPr>
          <p:cNvSpPr>
            <a:spLocks noGrp="1"/>
          </p:cNvSpPr>
          <p:nvPr/>
        </p:nvSpPr>
        <p:spPr>
          <a:xfrm>
            <a:off x="1097280" y="5687568"/>
            <a:ext cx="9966960" cy="347472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54A0C2-772E-408D-BB17-1A514D5AFD9F}"/>
              </a:ext>
            </a:extLst>
          </p:cNvPr>
          <p:cNvSpPr>
            <a:spLocks noGrp="1"/>
          </p:cNvSpPr>
          <p:nvPr/>
        </p:nvSpPr>
        <p:spPr>
          <a:xfrm>
            <a:off x="1097280" y="5742431"/>
            <a:ext cx="9966960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El carácter no rendible no libera al adjudicatario de respaldar uso, cumplimiento y resultados</a:t>
            </a:r>
          </a:p>
        </p:txBody>
      </p:sp>
      <p:pic>
        <p:nvPicPr>
          <p:cNvPr id="62" name="Imagen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410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FC3B14-DD45-4399-9C16-EFE503BB74BE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FB517A-9CF4-4DAB-BEC7-A994768435AC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9870D1-5277-40B0-8BBA-D1B46B53F21E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A8514A-D97D-459E-AC31-F33552F43105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DE9DC2-3362-4FF9-934D-2F0D75ECBBEB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II · Resultados esperados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D867484-2F35-4949-B4AC-84C3C540B90D}"/>
              </a:ext>
            </a:extLst>
          </p:cNvPr>
          <p:cNvSpPr>
            <a:spLocks noGrp="1"/>
          </p:cNvSpPr>
          <p:nvPr/>
        </p:nvSpPr>
        <p:spPr>
          <a:xfrm>
            <a:off x="731520" y="1600200"/>
            <a:ext cx="5166360" cy="141732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2CD8553-5C89-4D52-8E42-01156C964F38}"/>
              </a:ext>
            </a:extLst>
          </p:cNvPr>
          <p:cNvSpPr>
            <a:spLocks noGrp="1"/>
          </p:cNvSpPr>
          <p:nvPr/>
        </p:nvSpPr>
        <p:spPr>
          <a:xfrm>
            <a:off x="941832" y="1810512"/>
            <a:ext cx="393192" cy="393192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0B7DAE-5F44-4EBE-BEDE-B2B3E62EB4A9}"/>
              </a:ext>
            </a:extLst>
          </p:cNvPr>
          <p:cNvSpPr>
            <a:spLocks noGrp="1"/>
          </p:cNvSpPr>
          <p:nvPr/>
        </p:nvSpPr>
        <p:spPr>
          <a:xfrm>
            <a:off x="941832" y="1865376"/>
            <a:ext cx="393192" cy="32004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FC6ED1-6FB1-4CC4-9E7F-40184DF8DE21}"/>
              </a:ext>
            </a:extLst>
          </p:cNvPr>
          <p:cNvSpPr>
            <a:spLocks noGrp="1"/>
          </p:cNvSpPr>
          <p:nvPr/>
        </p:nvSpPr>
        <p:spPr>
          <a:xfrm>
            <a:off x="1508760" y="1828800"/>
            <a:ext cx="2039020" cy="276999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Piloto o validación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4BCE78-9062-4263-9D8F-297BA550AB1B}"/>
              </a:ext>
            </a:extLst>
          </p:cNvPr>
          <p:cNvSpPr>
            <a:spLocks noGrp="1"/>
          </p:cNvSpPr>
          <p:nvPr/>
        </p:nvSpPr>
        <p:spPr>
          <a:xfrm>
            <a:off x="1335024" y="2221992"/>
            <a:ext cx="419709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40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Demostración en entorno relevante con protocolo, KPIs, controles y criterios de aceptación.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DCDA606-833C-4ED0-9643-9495F04DC6BF}"/>
              </a:ext>
            </a:extLst>
          </p:cNvPr>
          <p:cNvSpPr>
            <a:spLocks noGrp="1"/>
          </p:cNvSpPr>
          <p:nvPr/>
        </p:nvSpPr>
        <p:spPr>
          <a:xfrm>
            <a:off x="6263640" y="1600200"/>
            <a:ext cx="5166360" cy="141732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4D42B44-B6BD-4F4B-8572-44B250851545}"/>
              </a:ext>
            </a:extLst>
          </p:cNvPr>
          <p:cNvSpPr>
            <a:spLocks noGrp="1"/>
          </p:cNvSpPr>
          <p:nvPr/>
        </p:nvSpPr>
        <p:spPr>
          <a:xfrm>
            <a:off x="6473952" y="1810512"/>
            <a:ext cx="393192" cy="393192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0D7978-1062-4168-9E99-D744A438A437}"/>
              </a:ext>
            </a:extLst>
          </p:cNvPr>
          <p:cNvSpPr>
            <a:spLocks noGrp="1"/>
          </p:cNvSpPr>
          <p:nvPr/>
        </p:nvSpPr>
        <p:spPr>
          <a:xfrm>
            <a:off x="6473952" y="1865376"/>
            <a:ext cx="393192" cy="32004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EB85FF-0A6C-449A-AD80-6D2C8ECD77F1}"/>
              </a:ext>
            </a:extLst>
          </p:cNvPr>
          <p:cNvSpPr>
            <a:spLocks noGrp="1"/>
          </p:cNvSpPr>
          <p:nvPr/>
        </p:nvSpPr>
        <p:spPr>
          <a:xfrm>
            <a:off x="7040879" y="1828800"/>
            <a:ext cx="4078039" cy="276999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Paquete de datos técnico-económico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F51FB3-2DBC-487F-8A53-701141AD76D9}"/>
              </a:ext>
            </a:extLst>
          </p:cNvPr>
          <p:cNvSpPr>
            <a:spLocks noGrp="1"/>
          </p:cNvSpPr>
          <p:nvPr/>
        </p:nvSpPr>
        <p:spPr>
          <a:xfrm>
            <a:off x="6575462" y="2383574"/>
            <a:ext cx="4488778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40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Metodología, resultados, limitaciones, costos, supuestos, indicadores y trazabilidad.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F61E454-E09D-4DCC-94EB-A402292CC9F5}"/>
              </a:ext>
            </a:extLst>
          </p:cNvPr>
          <p:cNvSpPr>
            <a:spLocks noGrp="1"/>
          </p:cNvSpPr>
          <p:nvPr/>
        </p:nvSpPr>
        <p:spPr>
          <a:xfrm>
            <a:off x="731520" y="3657600"/>
            <a:ext cx="5166360" cy="141732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FD702C1-ABAA-44AB-899F-1B8BE4CBAF99}"/>
              </a:ext>
            </a:extLst>
          </p:cNvPr>
          <p:cNvSpPr>
            <a:spLocks noGrp="1"/>
          </p:cNvSpPr>
          <p:nvPr/>
        </p:nvSpPr>
        <p:spPr>
          <a:xfrm>
            <a:off x="941832" y="3867912"/>
            <a:ext cx="393192" cy="393192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3ED8E-5B0E-4B26-929E-E27D62C63264}"/>
              </a:ext>
            </a:extLst>
          </p:cNvPr>
          <p:cNvSpPr>
            <a:spLocks noGrp="1"/>
          </p:cNvSpPr>
          <p:nvPr/>
        </p:nvSpPr>
        <p:spPr>
          <a:xfrm>
            <a:off x="941832" y="3922776"/>
            <a:ext cx="393192" cy="32004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B1B8CA-E13B-4973-81A5-7B643F586978}"/>
              </a:ext>
            </a:extLst>
          </p:cNvPr>
          <p:cNvSpPr>
            <a:spLocks noGrp="1"/>
          </p:cNvSpPr>
          <p:nvPr/>
        </p:nvSpPr>
        <p:spPr>
          <a:xfrm>
            <a:off x="1508760" y="3886200"/>
            <a:ext cx="3629199" cy="276999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Plan de escalamiento y adopción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6C593D-79E1-4F0F-97AC-D2F016412403}"/>
              </a:ext>
            </a:extLst>
          </p:cNvPr>
          <p:cNvSpPr>
            <a:spLocks noGrp="1"/>
          </p:cNvSpPr>
          <p:nvPr/>
        </p:nvSpPr>
        <p:spPr>
          <a:xfrm>
            <a:off x="1508760" y="4279392"/>
            <a:ext cx="385435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40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Hoja de ruta técnica, productiva, regulatoria, comercial y de propiedad intelectual.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1F36B161-7661-4C4D-9369-AE742375F22E}"/>
              </a:ext>
            </a:extLst>
          </p:cNvPr>
          <p:cNvSpPr>
            <a:spLocks noGrp="1"/>
          </p:cNvSpPr>
          <p:nvPr/>
        </p:nvSpPr>
        <p:spPr>
          <a:xfrm>
            <a:off x="6263640" y="3657600"/>
            <a:ext cx="5166360" cy="141732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0120E00-BFE3-46E2-8740-BF8F088BA7E7}"/>
              </a:ext>
            </a:extLst>
          </p:cNvPr>
          <p:cNvSpPr>
            <a:spLocks noGrp="1"/>
          </p:cNvSpPr>
          <p:nvPr/>
        </p:nvSpPr>
        <p:spPr>
          <a:xfrm>
            <a:off x="6473952" y="3867912"/>
            <a:ext cx="393192" cy="393192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C9885F-683A-4CA7-99BB-788BF89466E8}"/>
              </a:ext>
            </a:extLst>
          </p:cNvPr>
          <p:cNvSpPr>
            <a:spLocks noGrp="1"/>
          </p:cNvSpPr>
          <p:nvPr/>
        </p:nvSpPr>
        <p:spPr>
          <a:xfrm>
            <a:off x="6473952" y="3922776"/>
            <a:ext cx="393192" cy="32004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B266A6B-6F54-4BBD-B277-5E221AC433FF}"/>
              </a:ext>
            </a:extLst>
          </p:cNvPr>
          <p:cNvSpPr>
            <a:spLocks noGrp="1"/>
          </p:cNvSpPr>
          <p:nvPr/>
        </p:nvSpPr>
        <p:spPr>
          <a:xfrm>
            <a:off x="7040879" y="3886200"/>
            <a:ext cx="2667397" cy="276999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Decisión de continuidad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645B80-5716-4594-8CBF-216138C0905A}"/>
              </a:ext>
            </a:extLst>
          </p:cNvPr>
          <p:cNvSpPr>
            <a:spLocks noGrp="1"/>
          </p:cNvSpPr>
          <p:nvPr/>
        </p:nvSpPr>
        <p:spPr>
          <a:xfrm>
            <a:off x="6712106" y="4402681"/>
            <a:ext cx="389082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40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Recomendación Go/No Go, acuerdo comercial/tecnológico, reformulación o cierre.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6ED826B-1230-4AD8-AF54-286C0CEC9B7E}"/>
              </a:ext>
            </a:extLst>
          </p:cNvPr>
          <p:cNvSpPr>
            <a:spLocks noGrp="1"/>
          </p:cNvSpPr>
          <p:nvPr/>
        </p:nvSpPr>
        <p:spPr>
          <a:xfrm>
            <a:off x="1143000" y="5715000"/>
            <a:ext cx="9921240" cy="384048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1D9385-2918-4D1C-95D1-439ADDF59403}"/>
              </a:ext>
            </a:extLst>
          </p:cNvPr>
          <p:cNvSpPr>
            <a:spLocks noGrp="1"/>
          </p:cNvSpPr>
          <p:nvPr/>
        </p:nvSpPr>
        <p:spPr>
          <a:xfrm>
            <a:off x="1232895" y="5802202"/>
            <a:ext cx="9741449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Resultado crítico: data package auditable para validar desempeño, escalabilidad y ruta de adopción</a:t>
            </a:r>
          </a:p>
        </p:txBody>
      </p:sp>
      <p:pic>
        <p:nvPicPr>
          <p:cNvPr id="62" name="Imagen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71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017D97-EAB9-43EA-BC44-074481EE7473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0E5581-2ADB-48CE-BC0F-58C956B00BB9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3D05FF-9F31-4AB7-AA91-533C98AEE2AB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8796DB-5BF5-4520-9C8E-0CCA613C59B7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6A9EC6-34A5-418A-810E-3DC6900A99D1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II · Proceso, evaluación y roles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25C800-8B8D-4299-BC7A-A7280D797606}"/>
              </a:ext>
            </a:extLst>
          </p:cNvPr>
          <p:cNvSpPr>
            <a:spLocks noGrp="1"/>
          </p:cNvSpPr>
          <p:nvPr/>
        </p:nvSpPr>
        <p:spPr>
          <a:xfrm>
            <a:off x="594360" y="1078992"/>
            <a:ext cx="8503920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15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1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Evaluación técnica, comité mixto y responsabilidades diferenciadas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ED1E230-16F8-43CD-99D4-04C838DA44CD}"/>
              </a:ext>
            </a:extLst>
          </p:cNvPr>
          <p:cNvSpPr>
            <a:spLocks noGrp="1"/>
          </p:cNvSpPr>
          <p:nvPr/>
        </p:nvSpPr>
        <p:spPr>
          <a:xfrm>
            <a:off x="685800" y="1508760"/>
            <a:ext cx="1536192" cy="658368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7205A6-CA2B-4A4A-9789-BC7FBBA22AD5}"/>
              </a:ext>
            </a:extLst>
          </p:cNvPr>
          <p:cNvSpPr>
            <a:spLocks noGrp="1"/>
          </p:cNvSpPr>
          <p:nvPr/>
        </p:nvSpPr>
        <p:spPr>
          <a:xfrm>
            <a:off x="837275" y="1673352"/>
            <a:ext cx="99386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C08577-CE4C-412B-86F6-F150AF08BF28}"/>
              </a:ext>
            </a:extLst>
          </p:cNvPr>
          <p:cNvSpPr>
            <a:spLocks noGrp="1"/>
          </p:cNvSpPr>
          <p:nvPr/>
        </p:nvSpPr>
        <p:spPr>
          <a:xfrm>
            <a:off x="1169793" y="1645920"/>
            <a:ext cx="860813" cy="161583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Convocatoria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FB4B9D3-E9A3-4E8B-935D-623F11F4D9B0}"/>
              </a:ext>
            </a:extLst>
          </p:cNvPr>
          <p:cNvSpPr>
            <a:spLocks noGrp="1"/>
          </p:cNvSpPr>
          <p:nvPr/>
        </p:nvSpPr>
        <p:spPr>
          <a:xfrm>
            <a:off x="2560320" y="1508760"/>
            <a:ext cx="1536192" cy="658368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3D2822-E222-4907-AE79-C3DAE8A6BFBD}"/>
              </a:ext>
            </a:extLst>
          </p:cNvPr>
          <p:cNvSpPr>
            <a:spLocks noGrp="1"/>
          </p:cNvSpPr>
          <p:nvPr/>
        </p:nvSpPr>
        <p:spPr>
          <a:xfrm>
            <a:off x="2711795" y="1673352"/>
            <a:ext cx="99386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D3735A-33D4-450B-BF84-F7E1F7B166C7}"/>
              </a:ext>
            </a:extLst>
          </p:cNvPr>
          <p:cNvSpPr>
            <a:spLocks noGrp="1"/>
          </p:cNvSpPr>
          <p:nvPr/>
        </p:nvSpPr>
        <p:spPr>
          <a:xfrm>
            <a:off x="3034694" y="1645920"/>
            <a:ext cx="880049" cy="161583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Admisibilidad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BC9CD08-A02D-40AE-8176-F39F60BE7D28}"/>
              </a:ext>
            </a:extLst>
          </p:cNvPr>
          <p:cNvSpPr>
            <a:spLocks noGrp="1"/>
          </p:cNvSpPr>
          <p:nvPr/>
        </p:nvSpPr>
        <p:spPr>
          <a:xfrm>
            <a:off x="4434840" y="1508760"/>
            <a:ext cx="1536192" cy="658368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A37AF5-1C0D-4111-8B9E-B97817BD8836}"/>
              </a:ext>
            </a:extLst>
          </p:cNvPr>
          <p:cNvSpPr>
            <a:spLocks noGrp="1"/>
          </p:cNvSpPr>
          <p:nvPr/>
        </p:nvSpPr>
        <p:spPr>
          <a:xfrm>
            <a:off x="4586315" y="1673352"/>
            <a:ext cx="99386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EF6FC1-0E11-401E-9A8D-2FC5527FC30B}"/>
              </a:ext>
            </a:extLst>
          </p:cNvPr>
          <p:cNvSpPr>
            <a:spLocks noGrp="1"/>
          </p:cNvSpPr>
          <p:nvPr/>
        </p:nvSpPr>
        <p:spPr>
          <a:xfrm>
            <a:off x="4994174" y="1645920"/>
            <a:ext cx="710131" cy="161583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Evaluación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B41B939-F73B-45F7-903A-E35149E6B220}"/>
              </a:ext>
            </a:extLst>
          </p:cNvPr>
          <p:cNvSpPr>
            <a:spLocks noGrp="1"/>
          </p:cNvSpPr>
          <p:nvPr/>
        </p:nvSpPr>
        <p:spPr>
          <a:xfrm>
            <a:off x="6309359" y="1508760"/>
            <a:ext cx="1536192" cy="658368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410CD6-6227-4B3B-BCEE-933E24A73F9D}"/>
              </a:ext>
            </a:extLst>
          </p:cNvPr>
          <p:cNvSpPr>
            <a:spLocks noGrp="1"/>
          </p:cNvSpPr>
          <p:nvPr/>
        </p:nvSpPr>
        <p:spPr>
          <a:xfrm>
            <a:off x="6460835" y="1673352"/>
            <a:ext cx="99386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6F0121-BF84-45B0-A418-C00A4F3EF662}"/>
              </a:ext>
            </a:extLst>
          </p:cNvPr>
          <p:cNvSpPr>
            <a:spLocks noGrp="1"/>
          </p:cNvSpPr>
          <p:nvPr/>
        </p:nvSpPr>
        <p:spPr>
          <a:xfrm>
            <a:off x="7059452" y="1645920"/>
            <a:ext cx="328616" cy="161583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Pitch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780E477-1933-48B5-9E14-7F38995833CE}"/>
              </a:ext>
            </a:extLst>
          </p:cNvPr>
          <p:cNvSpPr>
            <a:spLocks noGrp="1"/>
          </p:cNvSpPr>
          <p:nvPr/>
        </p:nvSpPr>
        <p:spPr>
          <a:xfrm>
            <a:off x="8183879" y="1508760"/>
            <a:ext cx="1536192" cy="658368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E7689C-9FEA-436D-819A-56203B678320}"/>
              </a:ext>
            </a:extLst>
          </p:cNvPr>
          <p:cNvSpPr>
            <a:spLocks noGrp="1"/>
          </p:cNvSpPr>
          <p:nvPr/>
        </p:nvSpPr>
        <p:spPr>
          <a:xfrm>
            <a:off x="8335354" y="1673352"/>
            <a:ext cx="99386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F0726B-02FA-442D-8F01-9F823DD25108}"/>
              </a:ext>
            </a:extLst>
          </p:cNvPr>
          <p:cNvSpPr>
            <a:spLocks noGrp="1"/>
          </p:cNvSpPr>
          <p:nvPr/>
        </p:nvSpPr>
        <p:spPr>
          <a:xfrm>
            <a:off x="8676690" y="1645920"/>
            <a:ext cx="843180" cy="161583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Adjudicación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67A448A-9613-4B1A-B8A4-B5A04013FD52}"/>
              </a:ext>
            </a:extLst>
          </p:cNvPr>
          <p:cNvSpPr>
            <a:spLocks noGrp="1"/>
          </p:cNvSpPr>
          <p:nvPr/>
        </p:nvSpPr>
        <p:spPr>
          <a:xfrm>
            <a:off x="10058400" y="1508760"/>
            <a:ext cx="1536192" cy="658368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0BEC72-6D4E-4FAC-A7CD-DB2E41D510C3}"/>
              </a:ext>
            </a:extLst>
          </p:cNvPr>
          <p:cNvSpPr>
            <a:spLocks noGrp="1"/>
          </p:cNvSpPr>
          <p:nvPr/>
        </p:nvSpPr>
        <p:spPr>
          <a:xfrm>
            <a:off x="10209875" y="1673352"/>
            <a:ext cx="99386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8085896-9033-4AC5-91FF-B7DDC0269724}"/>
              </a:ext>
            </a:extLst>
          </p:cNvPr>
          <p:cNvSpPr>
            <a:spLocks noGrp="1"/>
          </p:cNvSpPr>
          <p:nvPr/>
        </p:nvSpPr>
        <p:spPr>
          <a:xfrm>
            <a:off x="10417359" y="1645920"/>
            <a:ext cx="1110882" cy="161583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Convenio e inicio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BB54BE3-E39A-4F37-BDC2-1EDFE5D90DE8}"/>
              </a:ext>
            </a:extLst>
          </p:cNvPr>
          <p:cNvSpPr>
            <a:spLocks noGrp="1"/>
          </p:cNvSpPr>
          <p:nvPr/>
        </p:nvSpPr>
        <p:spPr>
          <a:xfrm>
            <a:off x="685800" y="2606040"/>
            <a:ext cx="3429000" cy="24231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EF50211-F87F-481A-ABAB-8D8118B81141}"/>
              </a:ext>
            </a:extLst>
          </p:cNvPr>
          <p:cNvSpPr>
            <a:spLocks noGrp="1"/>
          </p:cNvSpPr>
          <p:nvPr/>
        </p:nvSpPr>
        <p:spPr>
          <a:xfrm>
            <a:off x="886968" y="2770632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25A74D-0A83-4DDF-B7BD-6D867FA9CD4E}"/>
              </a:ext>
            </a:extLst>
          </p:cNvPr>
          <p:cNvSpPr>
            <a:spLocks noGrp="1"/>
          </p:cNvSpPr>
          <p:nvPr/>
        </p:nvSpPr>
        <p:spPr>
          <a:xfrm>
            <a:off x="1758575" y="2841442"/>
            <a:ext cx="314189" cy="1692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M&amp;V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2F325C-A7C1-4145-A4A5-F0C1F2174FFF}"/>
              </a:ext>
            </a:extLst>
          </p:cNvPr>
          <p:cNvSpPr>
            <a:spLocks noGrp="1"/>
          </p:cNvSpPr>
          <p:nvPr/>
        </p:nvSpPr>
        <p:spPr>
          <a:xfrm>
            <a:off x="941832" y="3172968"/>
            <a:ext cx="2921251" cy="144501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Aporta financiamiento.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Designa contraparte técnico-comercial.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Facilita muestras, datos o entornos cuando corresponda.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Participa en comités.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64017F0-4909-49A2-82B8-8EF5263554E7}"/>
              </a:ext>
            </a:extLst>
          </p:cNvPr>
          <p:cNvSpPr>
            <a:spLocks noGrp="1"/>
          </p:cNvSpPr>
          <p:nvPr/>
        </p:nvSpPr>
        <p:spPr>
          <a:xfrm>
            <a:off x="4370832" y="2606040"/>
            <a:ext cx="3429000" cy="24231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8782C99D-31D8-4683-9C8E-1833649F9661}"/>
              </a:ext>
            </a:extLst>
          </p:cNvPr>
          <p:cNvSpPr>
            <a:spLocks noGrp="1"/>
          </p:cNvSpPr>
          <p:nvPr/>
        </p:nvSpPr>
        <p:spPr>
          <a:xfrm>
            <a:off x="4572000" y="2770632"/>
            <a:ext cx="2057400" cy="274320"/>
          </a:xfrm>
          <a:prstGeom prst="roundRect">
            <a:avLst/>
          </a:prstGeom>
          <a:solidFill>
            <a:srgbClr val="A7C51A"/>
          </a:solidFill>
          <a:ln w="12700">
            <a:solidFill>
              <a:srgbClr val="A7C5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AC350A-5DDD-4ABB-937E-DC4A774BF108}"/>
              </a:ext>
            </a:extLst>
          </p:cNvPr>
          <p:cNvSpPr>
            <a:spLocks noGrp="1"/>
          </p:cNvSpPr>
          <p:nvPr/>
        </p:nvSpPr>
        <p:spPr>
          <a:xfrm>
            <a:off x="4931446" y="2841442"/>
            <a:ext cx="1338508" cy="1692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Entidad beneficiaria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7F8625-B3CD-4BE8-8F27-675CB1296DFC}"/>
              </a:ext>
            </a:extLst>
          </p:cNvPr>
          <p:cNvSpPr>
            <a:spLocks noGrp="1"/>
          </p:cNvSpPr>
          <p:nvPr/>
        </p:nvSpPr>
        <p:spPr>
          <a:xfrm>
            <a:off x="4626864" y="3172968"/>
            <a:ext cx="2921222" cy="1445038"/>
          </a:xfrm>
          <a:prstGeom prst="rect">
            <a:avLst/>
          </a:prstGeom>
          <a:noFill/>
        </p:spPr>
        <p:txBody>
          <a:bodyPr wrap="square" lIns="36576" tIns="18288" rIns="36576" bIns="18288">
            <a:normAutofit/>
          </a:bodyPr>
          <a:lstStyle/>
          <a:p>
            <a:pPr algn="l">
              <a:spcAft>
                <a:spcPts val="300"/>
              </a:spcAft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>
                <a:solidFill>
                  <a:srgbClr val="26332A"/>
                </a:solidFill>
                <a:latin typeface="Arial"/>
                <a:ea typeface="Arial"/>
                <a:cs typeface="Arial"/>
              </a:rPr>
              <a:t>• Ejecuta el plan de trabajo.</a:t>
            </a:r>
          </a:p>
          <a:p>
            <a:pPr algn="l">
              <a:spcAft>
                <a:spcPts val="300"/>
              </a:spcAft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>
                <a:solidFill>
                  <a:srgbClr val="26332A"/>
                </a:solidFill>
                <a:latin typeface="Arial"/>
                <a:ea typeface="Arial"/>
                <a:cs typeface="Arial"/>
              </a:rPr>
              <a:t>• Cumple hitos, KPIs y plazos.</a:t>
            </a:r>
          </a:p>
          <a:p>
            <a:pPr algn="l">
              <a:spcAft>
                <a:spcPts val="300"/>
              </a:spcAft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>
                <a:solidFill>
                  <a:srgbClr val="26332A"/>
                </a:solidFill>
                <a:latin typeface="Arial"/>
                <a:ea typeface="Arial"/>
                <a:cs typeface="Arial"/>
              </a:rPr>
              <a:t>• Resguarda trazabilidad de protocolos y datos.</a:t>
            </a:r>
          </a:p>
          <a:p>
            <a:pPr algn="l">
              <a:spcAft>
                <a:spcPts val="300"/>
              </a:spcAft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>
                <a:solidFill>
                  <a:srgbClr val="26332A"/>
                </a:solidFill>
                <a:latin typeface="Arial"/>
                <a:ea typeface="Arial"/>
                <a:cs typeface="Arial"/>
              </a:rPr>
              <a:t>• Entrega informes de avance y final.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CC2CD074-A6AD-4094-9F6C-B63DE72B4E25}"/>
              </a:ext>
            </a:extLst>
          </p:cNvPr>
          <p:cNvSpPr>
            <a:spLocks noGrp="1"/>
          </p:cNvSpPr>
          <p:nvPr/>
        </p:nvSpPr>
        <p:spPr>
          <a:xfrm>
            <a:off x="8055864" y="2606040"/>
            <a:ext cx="3429000" cy="24231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4A06A163-3BD4-40E8-A7B9-4E3537C98F7E}"/>
              </a:ext>
            </a:extLst>
          </p:cNvPr>
          <p:cNvSpPr>
            <a:spLocks noGrp="1"/>
          </p:cNvSpPr>
          <p:nvPr/>
        </p:nvSpPr>
        <p:spPr>
          <a:xfrm>
            <a:off x="8257032" y="2770632"/>
            <a:ext cx="2057400" cy="274320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A44A998-CBDA-4471-B272-4429BC0977EA}"/>
              </a:ext>
            </a:extLst>
          </p:cNvPr>
          <p:cNvSpPr>
            <a:spLocks noGrp="1"/>
          </p:cNvSpPr>
          <p:nvPr/>
        </p:nvSpPr>
        <p:spPr>
          <a:xfrm>
            <a:off x="8741513" y="2841442"/>
            <a:ext cx="1088439" cy="1692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Entidad gestora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2D935C-A1A4-47D5-89BC-6B45604B44E1}"/>
              </a:ext>
            </a:extLst>
          </p:cNvPr>
          <p:cNvSpPr>
            <a:spLocks noGrp="1"/>
          </p:cNvSpPr>
          <p:nvPr/>
        </p:nvSpPr>
        <p:spPr>
          <a:xfrm>
            <a:off x="8183879" y="3172968"/>
            <a:ext cx="3158791" cy="1660455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Apoyo en convocatoria.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Organiza seguimiento técnico y recursos.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Secretaría técnica de comités.</a:t>
            </a:r>
          </a:p>
          <a:p>
            <a:pPr>
              <a:spcAft>
                <a:spcPts val="300"/>
              </a:spcAft>
              <a:buNone/>
              <a:defRPr sz="1019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No asume ejecución técnico-financiera ni derechos sobre tecnologías.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1981733-3E20-40D7-936B-A90DBE022586}"/>
              </a:ext>
            </a:extLst>
          </p:cNvPr>
          <p:cNvSpPr>
            <a:spLocks noGrp="1"/>
          </p:cNvSpPr>
          <p:nvPr/>
        </p:nvSpPr>
        <p:spPr>
          <a:xfrm>
            <a:off x="914400" y="5559552"/>
            <a:ext cx="10332720" cy="384048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9918EC8-97FB-4A00-9EFB-208199B9DB58}"/>
              </a:ext>
            </a:extLst>
          </p:cNvPr>
          <p:cNvSpPr>
            <a:spLocks noGrp="1"/>
          </p:cNvSpPr>
          <p:nvPr/>
        </p:nvSpPr>
        <p:spPr>
          <a:xfrm>
            <a:off x="2093290" y="5662142"/>
            <a:ext cx="7974940" cy="21544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Criterios: ajuste al reto · mérito técnico · factibilidad · equipo · negocio · propiedad intelectual</a:t>
            </a:r>
          </a:p>
        </p:txBody>
      </p:sp>
      <p:pic>
        <p:nvPicPr>
          <p:cNvPr id="83" name="Imagen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AFFA63-BE48-47C4-8461-B5B89A23A720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00F23F-318D-45E9-907C-2D602CA0BB00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21BF41-7965-4B84-9D9F-B84055CEB946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5F920B-7ABA-4F7D-9368-1EC9876855A0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87C1F1-57F5-4EA5-9F17-03285F0A3DCD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II · Propiedad intelectual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79E2C2-D3B7-48C6-A10E-176B7CDDA5DB}"/>
              </a:ext>
            </a:extLst>
          </p:cNvPr>
          <p:cNvSpPr>
            <a:spLocks noGrp="1"/>
          </p:cNvSpPr>
          <p:nvPr/>
        </p:nvSpPr>
        <p:spPr>
          <a:xfrm>
            <a:off x="594360" y="1078992"/>
            <a:ext cx="8503920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15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1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Diferencial crítico de la modalidad abierta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4E17D9A-DD89-4987-A6D2-3C8489D82411}"/>
              </a:ext>
            </a:extLst>
          </p:cNvPr>
          <p:cNvSpPr>
            <a:spLocks noGrp="1"/>
          </p:cNvSpPr>
          <p:nvPr/>
        </p:nvSpPr>
        <p:spPr>
          <a:xfrm>
            <a:off x="731520" y="1600200"/>
            <a:ext cx="3337560" cy="34290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40C84C7-50C6-4960-8566-EEC21E5307F8}"/>
              </a:ext>
            </a:extLst>
          </p:cNvPr>
          <p:cNvSpPr>
            <a:spLocks noGrp="1"/>
          </p:cNvSpPr>
          <p:nvPr/>
        </p:nvSpPr>
        <p:spPr>
          <a:xfrm>
            <a:off x="932688" y="1764792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EAFDF4-7F7D-4DCB-9FDB-32C03E661365}"/>
              </a:ext>
            </a:extLst>
          </p:cNvPr>
          <p:cNvSpPr>
            <a:spLocks noGrp="1"/>
          </p:cNvSpPr>
          <p:nvPr/>
        </p:nvSpPr>
        <p:spPr>
          <a:xfrm>
            <a:off x="1417970" y="1827908"/>
            <a:ext cx="1086837" cy="18466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Background IP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55A909-7FD6-44B6-B64C-3BAF2D79307F}"/>
              </a:ext>
            </a:extLst>
          </p:cNvPr>
          <p:cNvSpPr>
            <a:spLocks noGrp="1"/>
          </p:cNvSpPr>
          <p:nvPr/>
        </p:nvSpPr>
        <p:spPr>
          <a:xfrm>
            <a:off x="987552" y="2167128"/>
            <a:ext cx="2541094" cy="2291397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1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El postulante conserva titularidad de conocimientos, tecnologías, datos, metodologías, software y activos preexistentes.</a:t>
            </a:r>
          </a:p>
          <a:p>
            <a:pPr>
              <a:spcAft>
                <a:spcPts val="300"/>
              </a:spcAft>
              <a:buNone/>
              <a:defRPr sz="101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Debe declarar derechos de terceros, licencias y restricciones.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F32A9E3-EF9B-445F-9067-1925267F20E0}"/>
              </a:ext>
            </a:extLst>
          </p:cNvPr>
          <p:cNvSpPr>
            <a:spLocks noGrp="1"/>
          </p:cNvSpPr>
          <p:nvPr/>
        </p:nvSpPr>
        <p:spPr>
          <a:xfrm>
            <a:off x="4434840" y="1600200"/>
            <a:ext cx="3337560" cy="34290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C893B24-897C-4A17-9E59-C9ED47E9D1C9}"/>
              </a:ext>
            </a:extLst>
          </p:cNvPr>
          <p:cNvSpPr>
            <a:spLocks noGrp="1"/>
          </p:cNvSpPr>
          <p:nvPr/>
        </p:nvSpPr>
        <p:spPr>
          <a:xfrm>
            <a:off x="4636007" y="1764792"/>
            <a:ext cx="2057400" cy="274320"/>
          </a:xfrm>
          <a:prstGeom prst="roundRect">
            <a:avLst/>
          </a:prstGeom>
          <a:solidFill>
            <a:srgbClr val="A7C51A"/>
          </a:solidFill>
          <a:ln w="12700">
            <a:solidFill>
              <a:srgbClr val="A7C5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C74BB6-E9BD-49E5-9905-39E5A3A1CB98}"/>
              </a:ext>
            </a:extLst>
          </p:cNvPr>
          <p:cNvSpPr>
            <a:spLocks noGrp="1"/>
          </p:cNvSpPr>
          <p:nvPr/>
        </p:nvSpPr>
        <p:spPr>
          <a:xfrm>
            <a:off x="5137319" y="1827908"/>
            <a:ext cx="1054777" cy="18466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Foreground IP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AAA274-1F09-46D6-B861-510A683EE134}"/>
              </a:ext>
            </a:extLst>
          </p:cNvPr>
          <p:cNvSpPr>
            <a:spLocks noGrp="1"/>
          </p:cNvSpPr>
          <p:nvPr/>
        </p:nvSpPr>
        <p:spPr>
          <a:xfrm>
            <a:off x="4690872" y="2167128"/>
            <a:ext cx="2761488" cy="183742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1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Los resultados pertenecen a quien los genere.</a:t>
            </a:r>
          </a:p>
          <a:p>
            <a:pPr>
              <a:spcAft>
                <a:spcPts val="300"/>
              </a:spcAft>
              <a:buNone/>
              <a:defRPr sz="101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Si hay co-desarrollo, titularidad conjunta y proporcional a contribuciones sustantivas.</a:t>
            </a:r>
          </a:p>
          <a:p>
            <a:pPr>
              <a:spcAft>
                <a:spcPts val="300"/>
              </a:spcAft>
              <a:buNone/>
              <a:defRPr sz="101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Se formaliza en convenio.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6D7AFFC-F5FA-4751-922D-1085FB54002E}"/>
              </a:ext>
            </a:extLst>
          </p:cNvPr>
          <p:cNvSpPr>
            <a:spLocks noGrp="1"/>
          </p:cNvSpPr>
          <p:nvPr/>
        </p:nvSpPr>
        <p:spPr>
          <a:xfrm>
            <a:off x="8138160" y="1600200"/>
            <a:ext cx="3337560" cy="34290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75961337-0355-4842-BE16-403CDDEC1CA7}"/>
              </a:ext>
            </a:extLst>
          </p:cNvPr>
          <p:cNvSpPr>
            <a:spLocks noGrp="1"/>
          </p:cNvSpPr>
          <p:nvPr/>
        </p:nvSpPr>
        <p:spPr>
          <a:xfrm>
            <a:off x="8339328" y="1764792"/>
            <a:ext cx="2057400" cy="274320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E68A5D-273E-4B65-8502-314B7C173C63}"/>
              </a:ext>
            </a:extLst>
          </p:cNvPr>
          <p:cNvSpPr>
            <a:spLocks noGrp="1"/>
          </p:cNvSpPr>
          <p:nvPr/>
        </p:nvSpPr>
        <p:spPr>
          <a:xfrm>
            <a:off x="8837433" y="1827908"/>
            <a:ext cx="1061189" cy="18466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Prioridad M&amp;V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9A803F-274E-420B-BA33-7AC31622B390}"/>
              </a:ext>
            </a:extLst>
          </p:cNvPr>
          <p:cNvSpPr>
            <a:spLocks noGrp="1"/>
          </p:cNvSpPr>
          <p:nvPr/>
        </p:nvSpPr>
        <p:spPr>
          <a:xfrm>
            <a:off x="8394192" y="2167128"/>
            <a:ext cx="2555162" cy="2083647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1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M&amp;V puede comunicar interés en 60 días.</a:t>
            </a:r>
          </a:p>
          <a:p>
            <a:pPr>
              <a:spcAft>
                <a:spcPts val="300"/>
              </a:spcAft>
              <a:buNone/>
              <a:defRPr sz="101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Luego se abre negociación preferente de hasta 180 días.</a:t>
            </a:r>
          </a:p>
          <a:p>
            <a:pPr>
              <a:spcAft>
                <a:spcPts val="300"/>
              </a:spcAft>
              <a:buNone/>
              <a:defRPr sz="101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Aplica a licencia, co-desarrollo, distribución o comercialización.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C4A6759-BF71-4015-BF97-85E3567CBEDB}"/>
              </a:ext>
            </a:extLst>
          </p:cNvPr>
          <p:cNvSpPr>
            <a:spLocks noGrp="1"/>
          </p:cNvSpPr>
          <p:nvPr/>
        </p:nvSpPr>
        <p:spPr>
          <a:xfrm>
            <a:off x="868680" y="5541264"/>
            <a:ext cx="10469880" cy="384048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15C243-8DDB-46BA-8507-280057C0AAC2}"/>
              </a:ext>
            </a:extLst>
          </p:cNvPr>
          <p:cNvSpPr>
            <a:spLocks noGrp="1"/>
          </p:cNvSpPr>
          <p:nvPr/>
        </p:nvSpPr>
        <p:spPr>
          <a:xfrm>
            <a:off x="1911767" y="5643853"/>
            <a:ext cx="8383706" cy="21544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prioridad no transfiere titularidad ni concede licencia automática; obliga a negociar de buena fe</a:t>
            </a:r>
          </a:p>
        </p:txBody>
      </p:sp>
      <p:pic>
        <p:nvPicPr>
          <p:cNvPr id="47" name="Imagen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0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1309</Words>
  <Application>Microsoft Macintosh PowerPoint</Application>
  <DocSecurity>0</DocSecurity>
  <PresentationFormat>Panorámica</PresentationFormat>
  <Paragraphs>202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Jaime Antonio Quilaqueo Rojas</cp:lastModifiedBy>
  <cp:revision>1</cp:revision>
  <dcterms:created xsi:type="dcterms:W3CDTF">2026-07-28T23:18:47Z</dcterms:created>
  <dcterms:modified xsi:type="dcterms:W3CDTF">2026-07-28T23:22:16Z</dcterms:modified>
</cp:coreProperties>
</file>