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94686"/>
  </p:normalViewPr>
  <p:slideViewPr>
    <p:cSldViewPr snapToGrid="0" snapToObjects="1">
      <p:cViewPr varScale="1">
        <p:scale>
          <a:sx n="109" d="100"/>
          <a:sy n="109" d="100"/>
        </p:scale>
        <p:origin x="7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Contenido, fotografías y logos: presentación fuente proporcionada por el usuario.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E32C7-2C5B-47A4-A524-15E589282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9C319-308F-4167-B24D-F01323B96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31714-2963-4550-93FB-7D560D3B950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C1D16-ACD3-4CA1-9421-2C45B4058FB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195A8-A175-4497-B973-1E6C94BB83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D3A4C-A3D0-4CFA-AFC5-0A0D7956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2F7B3-A051-4B68-B35F-45EDC6E7F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34C9C-84F3-4381-9C31-1F88F3E2ECD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CE278-7BE5-4788-9E97-2E759627468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DC272-40DD-4212-84C9-2ECDE12C3D6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0FA8A0-ECC7-4F8D-B786-6879C4D9F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83917A-DC10-445E-81E3-024E0677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19A014-B864-48EF-8874-14BC8A1F685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3A310-3F69-495E-8E9E-7E02B48F5A3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5DE6C-9965-4368-B346-95321EF48D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B204-7D4F-44E2-A851-EE1BABF8A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6CC51-9F61-4D17-BC70-B1D3D1563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6956-9287-4B0A-BBAB-A5DEB165D62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EACF5-CBB6-4BA5-92A8-08A7DE85BE5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2B87C-961D-4010-9BAE-985BA9F008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69035-C79C-476C-B136-3446C6F72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4203C-B457-46AC-9835-062EC90C6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5A996-2B5C-44C6-9C5E-63F13963D97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5A314-FA37-4839-8FDA-CBDEDE7DD4C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66184-E49F-45F1-AE16-65D2022FA9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92E5C-B560-4EF5-8A93-1DFDE5E5A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47D0E-E79C-4C41-AB17-D51E5A0B2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80CC96-2DEC-4782-8191-8FAF6A1F91CC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C2DF0-DE0B-44FB-8251-F8E589A4268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38D4F2-7F4A-4A77-A2F8-28425FB7F83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951B2-0A46-47CE-BC12-0F051D79AC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9F901-FDF6-4A18-8E42-BA4DE6A9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3824C-290D-4E12-9466-CF76FA8E1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A393F0-46B9-401B-9346-9C389CEAB88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234AF1-5240-4564-90D1-5D040D616CE8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0A6E5A-5482-4AC4-865E-E7935BA29DA7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3FEB79-14A7-4B0E-B2B0-F217694FEBE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BCA75F-5549-4E06-A03F-7CD42F0CD7E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EB7C9D-EE2C-4D0D-944A-BCA624D667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0817C-B5DA-4B66-9EF7-1229C41E3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FB8410-D12D-4E15-BAD3-D4061662BAF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021668-3454-4723-A47A-E954AB02DE3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A4547-47CB-420C-9526-E76ED831AD5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5412E7-6E81-4AFB-B026-70F1A04AB7C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D1FFE4-C6F8-484E-86AD-5365EE394C1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8B882C-D9C6-45A4-A5D2-4FAE501A5BF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41845-77CF-4F74-8F80-B9925D758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41A24-8DFF-4D3B-BC7E-E13A52951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E77A92-EA90-432A-9478-3EDD1681917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90D2B-86F8-4646-A798-93E0B1DEA0F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63381-8952-44A8-BB55-10F0533ABE0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F4FD9C-6EEE-4701-A1EC-B2131668E8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0BA18-6B9F-4C5A-B372-C9658D391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0B507D-F21B-42B3-939E-FB2678CF3C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F8881B-3661-4996-B625-ED0DEB7DDF0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9E50B-8F2A-472F-BD68-CC485D2059B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44E5A-5239-425B-943C-869EDF3B1B2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D9653C-A1A0-4B61-B1BA-B31EE3C6BB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D861C6-2E55-477F-964D-1006F9FD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6B9F4-A546-4AEA-B800-ACB59C2E9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1BC19-7E84-488D-A3C0-B84950D05647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28-07-26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CFB0EB-FE1E-414C-B795-B8D8D2CDA7CF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2D5D7-5FE7-4F64-8E27-F0C825E6DAEC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667512"/>
            <a:ext cx="1097280" cy="4023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7A2D7ED-9BCC-480D-A334-56F39D35BAC0}"/>
              </a:ext>
            </a:extLst>
          </p:cNvPr>
          <p:cNvSpPr>
            <a:spLocks noGrp="1"/>
          </p:cNvSpPr>
          <p:nvPr/>
        </p:nvSpPr>
        <p:spPr>
          <a:xfrm>
            <a:off x="0" y="1993392"/>
            <a:ext cx="12191695" cy="3474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DESAFÍO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8675D3-D0DB-431E-AE20-0C974620EA71}"/>
              </a:ext>
            </a:extLst>
          </p:cNvPr>
          <p:cNvSpPr>
            <a:spLocks noGrp="1"/>
          </p:cNvSpPr>
          <p:nvPr/>
        </p:nvSpPr>
        <p:spPr>
          <a:xfrm>
            <a:off x="0" y="2442686"/>
            <a:ext cx="12191714" cy="518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 sz="3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041B40-41A3-447F-8375-16FE58DF19DB}"/>
              </a:ext>
            </a:extLst>
          </p:cNvPr>
          <p:cNvSpPr>
            <a:spLocks noGrp="1"/>
          </p:cNvSpPr>
          <p:nvPr/>
        </p:nvSpPr>
        <p:spPr>
          <a:xfrm>
            <a:off x="1920240" y="3163824"/>
            <a:ext cx="8321040" cy="307753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Incubación tecnológica para PMV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09D4A12-1651-4771-8A54-78D595E0470F}"/>
              </a:ext>
            </a:extLst>
          </p:cNvPr>
          <p:cNvSpPr>
            <a:spLocks noGrp="1"/>
          </p:cNvSpPr>
          <p:nvPr/>
        </p:nvSpPr>
        <p:spPr>
          <a:xfrm>
            <a:off x="4773168" y="3977639"/>
            <a:ext cx="2651760" cy="384048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C3316E-2394-4C25-A7C8-572CC424BDE4}"/>
              </a:ext>
            </a:extLst>
          </p:cNvPr>
          <p:cNvSpPr>
            <a:spLocks noGrp="1"/>
          </p:cNvSpPr>
          <p:nvPr/>
        </p:nvSpPr>
        <p:spPr>
          <a:xfrm>
            <a:off x="4773168" y="4032504"/>
            <a:ext cx="2651760" cy="31089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MODALIDAD 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23D879-8D94-4955-AE89-8AC1DB7DE1FE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69C273-383D-495E-950F-F38EFD5C16CB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61D8FA-5157-40BE-AAC4-E46BC7AD8EB6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pic>
        <p:nvPicPr>
          <p:cNvPr id="28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312" y="667512"/>
            <a:ext cx="1384649" cy="10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40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667512"/>
            <a:ext cx="1097280" cy="402336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D3D9461-D87E-4459-BFB5-E39E009474B0}"/>
              </a:ext>
            </a:extLst>
          </p:cNvPr>
          <p:cNvSpPr>
            <a:spLocks noGrp="1"/>
          </p:cNvSpPr>
          <p:nvPr/>
        </p:nvSpPr>
        <p:spPr>
          <a:xfrm>
            <a:off x="3108960" y="3063240"/>
            <a:ext cx="5989320" cy="1508760"/>
          </a:xfrm>
          <a:prstGeom prst="roundRect">
            <a:avLst/>
          </a:prstGeom>
          <a:solidFill>
            <a:srgbClr val="F1F7E4"/>
          </a:solidFill>
          <a:ln w="12700">
            <a:solidFill>
              <a:srgbClr val="F1F7E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579A19-4381-494F-96FE-A058054438E4}"/>
              </a:ext>
            </a:extLst>
          </p:cNvPr>
          <p:cNvSpPr>
            <a:spLocks noGrp="1"/>
          </p:cNvSpPr>
          <p:nvPr/>
        </p:nvSpPr>
        <p:spPr>
          <a:xfrm>
            <a:off x="3291840" y="3364992"/>
            <a:ext cx="5623560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Información y postulaciones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D39E43-0F86-48F3-B880-9D9BE2BF8592}"/>
              </a:ext>
            </a:extLst>
          </p:cNvPr>
          <p:cNvSpPr>
            <a:spLocks noGrp="1"/>
          </p:cNvSpPr>
          <p:nvPr/>
        </p:nvSpPr>
        <p:spPr>
          <a:xfrm>
            <a:off x="3291840" y="3767328"/>
            <a:ext cx="5623560" cy="41148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3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www.desafiosuautonoma.cl
innovacion@uautonoma.cl · innovacion@myv.cl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7CF811-A38E-4528-B3F8-1B7577BC689C}"/>
              </a:ext>
            </a:extLst>
          </p:cNvPr>
          <p:cNvSpPr>
            <a:spLocks noGrp="1"/>
          </p:cNvSpPr>
          <p:nvPr/>
        </p:nvSpPr>
        <p:spPr>
          <a:xfrm>
            <a:off x="2194560" y="5715000"/>
            <a:ext cx="7863840" cy="32004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1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El desafío busca transformar capacidades científicas y tecnológicas en soluciones agrícolas aplicadas, escalables y con pertinencia empresarial.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CDBCEE-64D7-4202-8FA2-0F6FE93ABDAC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09703E-B1ED-4B16-8049-EFCD98CE30A6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26E74-ED59-46D8-BB6C-9C4A35E7E15B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26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312" y="667512"/>
            <a:ext cx="1384649" cy="109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27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CE1D40-E6C4-4697-A423-4B8031AC7AF8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49075B-2584-4C57-B57C-7D05D99720E7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302DE6-56FC-459F-9DA5-0510D51C5E6E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C89459-C0AA-4EB8-82D0-75E234A1CC3D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23787D-E7EB-492E-A7EA-2EF4B511FFA0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Ficha del instrumento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614494-A5CD-4F9B-80C5-23CF293702DC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Desarrollo de Prototipos Mínimos Viables de base científico-tecnológica</a:t>
            </a:r>
          </a:p>
        </p:txBody>
      </p:sp>
      <p:pic>
        <p:nvPicPr>
          <p:cNvPr id="4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1508760"/>
            <a:ext cx="3063240" cy="310896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DEF5332-2C35-4A7C-85E7-FD4284A7B1DB}"/>
              </a:ext>
            </a:extLst>
          </p:cNvPr>
          <p:cNvSpPr>
            <a:spLocks noGrp="1"/>
          </p:cNvSpPr>
          <p:nvPr/>
        </p:nvSpPr>
        <p:spPr>
          <a:xfrm>
            <a:off x="685800" y="155448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C7C25C-0C6E-4D78-8399-9D8BA713E7E8}"/>
              </a:ext>
            </a:extLst>
          </p:cNvPr>
          <p:cNvSpPr>
            <a:spLocks noGrp="1"/>
          </p:cNvSpPr>
          <p:nvPr/>
        </p:nvSpPr>
        <p:spPr>
          <a:xfrm>
            <a:off x="722376" y="1664207"/>
            <a:ext cx="125272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UA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6AA4B4-A2D9-40A1-8E18-DDD1CB7C6855}"/>
              </a:ext>
            </a:extLst>
          </p:cNvPr>
          <p:cNvSpPr>
            <a:spLocks noGrp="1"/>
          </p:cNvSpPr>
          <p:nvPr/>
        </p:nvSpPr>
        <p:spPr>
          <a:xfrm>
            <a:off x="758952" y="1975104"/>
            <a:ext cx="117957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Participantes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B6E31F0-9121-4D4D-9FCF-E1EF12CB7C5A}"/>
              </a:ext>
            </a:extLst>
          </p:cNvPr>
          <p:cNvSpPr>
            <a:spLocks noGrp="1"/>
          </p:cNvSpPr>
          <p:nvPr/>
        </p:nvSpPr>
        <p:spPr>
          <a:xfrm>
            <a:off x="2240280" y="155448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663C42-8AC8-47B3-BDE1-42D3389F745E}"/>
              </a:ext>
            </a:extLst>
          </p:cNvPr>
          <p:cNvSpPr>
            <a:spLocks noGrp="1"/>
          </p:cNvSpPr>
          <p:nvPr/>
        </p:nvSpPr>
        <p:spPr>
          <a:xfrm>
            <a:off x="2276856" y="1664207"/>
            <a:ext cx="125272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$5MM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BDF317-83A6-477E-858B-A7D1FF667D53}"/>
              </a:ext>
            </a:extLst>
          </p:cNvPr>
          <p:cNvSpPr>
            <a:spLocks noGrp="1"/>
          </p:cNvSpPr>
          <p:nvPr/>
        </p:nvSpPr>
        <p:spPr>
          <a:xfrm>
            <a:off x="2313432" y="1975104"/>
            <a:ext cx="117957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Financiamiento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2BBC2BE-A2D9-4F52-932E-9AA22B2AC630}"/>
              </a:ext>
            </a:extLst>
          </p:cNvPr>
          <p:cNvSpPr>
            <a:spLocks noGrp="1"/>
          </p:cNvSpPr>
          <p:nvPr/>
        </p:nvSpPr>
        <p:spPr>
          <a:xfrm>
            <a:off x="3794760" y="155448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0F0CE9-C94F-42E9-BE52-65E2D97B786D}"/>
              </a:ext>
            </a:extLst>
          </p:cNvPr>
          <p:cNvSpPr>
            <a:spLocks noGrp="1"/>
          </p:cNvSpPr>
          <p:nvPr/>
        </p:nvSpPr>
        <p:spPr>
          <a:xfrm>
            <a:off x="3831336" y="1664207"/>
            <a:ext cx="125272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3–4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CAC812-C070-4171-ABC6-5E6480684D97}"/>
              </a:ext>
            </a:extLst>
          </p:cNvPr>
          <p:cNvSpPr>
            <a:spLocks noGrp="1"/>
          </p:cNvSpPr>
          <p:nvPr/>
        </p:nvSpPr>
        <p:spPr>
          <a:xfrm>
            <a:off x="3867912" y="1975104"/>
            <a:ext cx="117957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TRL inicial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FC09A9F-FF88-4A6A-9F98-693825EF249F}"/>
              </a:ext>
            </a:extLst>
          </p:cNvPr>
          <p:cNvSpPr>
            <a:spLocks noGrp="1"/>
          </p:cNvSpPr>
          <p:nvPr/>
        </p:nvSpPr>
        <p:spPr>
          <a:xfrm>
            <a:off x="5349240" y="1554480"/>
            <a:ext cx="1325880" cy="841248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EEFC8A-478D-4703-A6BC-EBD3060461AB}"/>
              </a:ext>
            </a:extLst>
          </p:cNvPr>
          <p:cNvSpPr>
            <a:spLocks noGrp="1"/>
          </p:cNvSpPr>
          <p:nvPr/>
        </p:nvSpPr>
        <p:spPr>
          <a:xfrm>
            <a:off x="5385816" y="1664207"/>
            <a:ext cx="125272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6 meses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2080C4-995F-4E39-A2D9-BED72979D169}"/>
              </a:ext>
            </a:extLst>
          </p:cNvPr>
          <p:cNvSpPr>
            <a:spLocks noGrp="1"/>
          </p:cNvSpPr>
          <p:nvPr/>
        </p:nvSpPr>
        <p:spPr>
          <a:xfrm>
            <a:off x="5422392" y="1975104"/>
            <a:ext cx="117957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Ejecución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1FB249-2234-4EFB-AFFC-1DCB484134DD}"/>
              </a:ext>
            </a:extLst>
          </p:cNvPr>
          <p:cNvSpPr>
            <a:spLocks noGrp="1"/>
          </p:cNvSpPr>
          <p:nvPr/>
        </p:nvSpPr>
        <p:spPr>
          <a:xfrm>
            <a:off x="685800" y="2788920"/>
            <a:ext cx="292608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Descripción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0E56CF1-ED81-464F-9E34-B919684A3842}"/>
              </a:ext>
            </a:extLst>
          </p:cNvPr>
          <p:cNvSpPr>
            <a:spLocks noGrp="1"/>
          </p:cNvSpPr>
          <p:nvPr/>
        </p:nvSpPr>
        <p:spPr>
          <a:xfrm>
            <a:off x="685800" y="3090672"/>
            <a:ext cx="6675120" cy="13716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D4F1C8-A4DD-4E58-8E05-5F27C0287BDC}"/>
              </a:ext>
            </a:extLst>
          </p:cNvPr>
          <p:cNvSpPr>
            <a:spLocks noGrp="1"/>
          </p:cNvSpPr>
          <p:nvPr/>
        </p:nvSpPr>
        <p:spPr>
          <a:xfrm>
            <a:off x="754380" y="3346704"/>
            <a:ext cx="6537960" cy="775597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Instrumento exclusivo para la comunidad de la Universidad Autónoma de Chile, orientado a co-diseñar, validar e incubar PMV con pertinencia para desafíos agrícolas priorizados por M&amp;V.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E2B644F-BD16-490D-ADC7-E44BA08ECC7D}"/>
              </a:ext>
            </a:extLst>
          </p:cNvPr>
          <p:cNvSpPr>
            <a:spLocks noGrp="1"/>
          </p:cNvSpPr>
          <p:nvPr/>
        </p:nvSpPr>
        <p:spPr>
          <a:xfrm>
            <a:off x="777240" y="4937760"/>
            <a:ext cx="6446520" cy="384048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704914-5BED-477A-9EFE-647E42075848}"/>
              </a:ext>
            </a:extLst>
          </p:cNvPr>
          <p:cNvSpPr>
            <a:spLocks noGrp="1"/>
          </p:cNvSpPr>
          <p:nvPr/>
        </p:nvSpPr>
        <p:spPr>
          <a:xfrm>
            <a:off x="777240" y="4992624"/>
            <a:ext cx="6446520" cy="31089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Co-diseñar · validar · incubar · preparar continuidad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BFAD2A-6BB3-435D-9BBD-80C019E7583A}"/>
              </a:ext>
            </a:extLst>
          </p:cNvPr>
          <p:cNvSpPr>
            <a:spLocks noGrp="1"/>
          </p:cNvSpPr>
          <p:nvPr/>
        </p:nvSpPr>
        <p:spPr>
          <a:xfrm>
            <a:off x="8641080" y="2743200"/>
            <a:ext cx="2212848" cy="3657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Modalidad 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C912C-6E70-4AAE-B1AA-ACB7C6F72798}"/>
              </a:ext>
            </a:extLst>
          </p:cNvPr>
          <p:cNvSpPr>
            <a:spLocks noGrp="1"/>
          </p:cNvSpPr>
          <p:nvPr/>
        </p:nvSpPr>
        <p:spPr>
          <a:xfrm>
            <a:off x="8641080" y="3218688"/>
            <a:ext cx="2212848" cy="27432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PMV y formulaciones funcionales</a:t>
            </a:r>
          </a:p>
        </p:txBody>
      </p:sp>
      <p:pic>
        <p:nvPicPr>
          <p:cNvPr id="60" name="Imagen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28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05DF8D-345D-4864-83FB-5227957CA383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7E1F17-48B4-4DC7-AFA2-61E0B974CB2E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F01B28-D22D-4F0A-AD4A-31ACD4C9A7CD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0F75E5-FCFB-49BB-AE7F-648AFAF32687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8B8B6-2A80-470D-990A-32DEC7AF074D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Objetivos del concurso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8B1381-D47B-49AA-A280-DE5E2B05D4AC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Incubar soluciones científicas en etapa temprana con foco en aplicación agrícola</a:t>
            </a:r>
          </a:p>
        </p:txBody>
      </p:sp>
      <p:pic>
        <p:nvPicPr>
          <p:cNvPr id="37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1508760"/>
            <a:ext cx="2926080" cy="164592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ED7686-B1CD-48E0-B95F-EC10EC8F22DE}"/>
              </a:ext>
            </a:extLst>
          </p:cNvPr>
          <p:cNvSpPr>
            <a:spLocks noGrp="1"/>
          </p:cNvSpPr>
          <p:nvPr/>
        </p:nvSpPr>
        <p:spPr>
          <a:xfrm>
            <a:off x="685800" y="1572768"/>
            <a:ext cx="365760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Objetivo general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1B4149F-8BC9-492E-BD22-200896F14F84}"/>
              </a:ext>
            </a:extLst>
          </p:cNvPr>
          <p:cNvSpPr>
            <a:spLocks noGrp="1"/>
          </p:cNvSpPr>
          <p:nvPr/>
        </p:nvSpPr>
        <p:spPr>
          <a:xfrm>
            <a:off x="685800" y="1901952"/>
            <a:ext cx="7269480" cy="11430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9E3CD1-0C74-480A-B6FD-E3BA8D2C4CD8}"/>
              </a:ext>
            </a:extLst>
          </p:cNvPr>
          <p:cNvSpPr>
            <a:spLocks noGrp="1"/>
          </p:cNvSpPr>
          <p:nvPr/>
        </p:nvSpPr>
        <p:spPr>
          <a:xfrm>
            <a:off x="926122" y="2056102"/>
            <a:ext cx="6846277" cy="683264"/>
          </a:xfrm>
          <a:prstGeom prst="rect">
            <a:avLst/>
          </a:prstGeom>
          <a:noFill/>
        </p:spPr>
        <p:txBody>
          <a:bodyPr wrap="square" lIns="18288" tIns="18288" rIns="18288" bIns="18288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Acelerar la maduración de soluciones tecnológicas de base científica para el sector agrícola mediante un esquema universidad–empresa, orientado a generar Prototipos Mínimos Viables (PMV) que puedan escalarse hacia productos comerciales.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F461C4-F122-4DA4-94A4-A87F25C59F8F}"/>
              </a:ext>
            </a:extLst>
          </p:cNvPr>
          <p:cNvSpPr>
            <a:spLocks noGrp="1"/>
          </p:cNvSpPr>
          <p:nvPr/>
        </p:nvSpPr>
        <p:spPr>
          <a:xfrm>
            <a:off x="685800" y="3520440"/>
            <a:ext cx="365760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Objetivos específicos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D00E00C-1A98-4898-BE3F-0DC6DA7F2140}"/>
              </a:ext>
            </a:extLst>
          </p:cNvPr>
          <p:cNvSpPr>
            <a:spLocks noGrp="1"/>
          </p:cNvSpPr>
          <p:nvPr/>
        </p:nvSpPr>
        <p:spPr>
          <a:xfrm>
            <a:off x="685800" y="3867912"/>
            <a:ext cx="3429000" cy="15087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D8E09D4-6ECA-4D9A-AFD5-58BB48DC652E}"/>
              </a:ext>
            </a:extLst>
          </p:cNvPr>
          <p:cNvSpPr>
            <a:spLocks noGrp="1"/>
          </p:cNvSpPr>
          <p:nvPr/>
        </p:nvSpPr>
        <p:spPr>
          <a:xfrm>
            <a:off x="886968" y="4032504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387C7E-10D6-4F73-A324-409F4272DDAB}"/>
              </a:ext>
            </a:extLst>
          </p:cNvPr>
          <p:cNvSpPr>
            <a:spLocks noGrp="1"/>
          </p:cNvSpPr>
          <p:nvPr/>
        </p:nvSpPr>
        <p:spPr>
          <a:xfrm>
            <a:off x="886968" y="4087368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88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Madurar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92802D-19AF-48D7-B68F-523F433CA5A9}"/>
              </a:ext>
            </a:extLst>
          </p:cNvPr>
          <p:cNvSpPr>
            <a:spLocks noGrp="1"/>
          </p:cNvSpPr>
          <p:nvPr/>
        </p:nvSpPr>
        <p:spPr>
          <a:xfrm>
            <a:off x="941832" y="4434840"/>
            <a:ext cx="2657153" cy="72173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7301E"/>
                </a:solidFill>
                <a:latin typeface="Arial"/>
                <a:ea typeface="Arial"/>
                <a:cs typeface="Arial"/>
              </a:rPr>
              <a:t>• Llevar tecnologías con evidencia previa hacia PMV validables.</a:t>
            </a:r>
          </a:p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7301E"/>
                </a:solidFill>
                <a:latin typeface="Arial"/>
                <a:ea typeface="Arial"/>
                <a:cs typeface="Arial"/>
              </a:rPr>
              <a:t>• Definir brechas para avanzar a validación pre-comercial.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BD326E0-5CB2-490A-9BCB-D951264C73C7}"/>
              </a:ext>
            </a:extLst>
          </p:cNvPr>
          <p:cNvSpPr>
            <a:spLocks noGrp="1"/>
          </p:cNvSpPr>
          <p:nvPr/>
        </p:nvSpPr>
        <p:spPr>
          <a:xfrm>
            <a:off x="4343400" y="3867912"/>
            <a:ext cx="3429000" cy="15087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B99FEE5-958F-451D-8370-BBD39399312B}"/>
              </a:ext>
            </a:extLst>
          </p:cNvPr>
          <p:cNvSpPr>
            <a:spLocks noGrp="1"/>
          </p:cNvSpPr>
          <p:nvPr/>
        </p:nvSpPr>
        <p:spPr>
          <a:xfrm>
            <a:off x="4544568" y="4032504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42EFD7-C609-4932-A8D0-EE3AC6821B6D}"/>
              </a:ext>
            </a:extLst>
          </p:cNvPr>
          <p:cNvSpPr>
            <a:spLocks noGrp="1"/>
          </p:cNvSpPr>
          <p:nvPr/>
        </p:nvSpPr>
        <p:spPr>
          <a:xfrm>
            <a:off x="4544568" y="4087368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88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Conectar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85769A-8D44-49F8-BC76-42E2B3E27D5F}"/>
              </a:ext>
            </a:extLst>
          </p:cNvPr>
          <p:cNvSpPr>
            <a:spLocks noGrp="1"/>
          </p:cNvSpPr>
          <p:nvPr/>
        </p:nvSpPr>
        <p:spPr>
          <a:xfrm>
            <a:off x="4599432" y="4434840"/>
            <a:ext cx="2704045" cy="72173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7301E"/>
                </a:solidFill>
                <a:latin typeface="Arial"/>
                <a:ea typeface="Arial"/>
                <a:cs typeface="Arial"/>
              </a:rPr>
              <a:t>• Vincular capacidades UA con retos técnico-comerciales de M&amp;V.</a:t>
            </a:r>
          </a:p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7301E"/>
                </a:solidFill>
                <a:latin typeface="Arial"/>
                <a:ea typeface="Arial"/>
                <a:cs typeface="Arial"/>
              </a:rPr>
              <a:t>• Incorporar feedback empresarial temprano.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70D2791-633D-4849-8E86-D813F980DB98}"/>
              </a:ext>
            </a:extLst>
          </p:cNvPr>
          <p:cNvSpPr>
            <a:spLocks noGrp="1"/>
          </p:cNvSpPr>
          <p:nvPr/>
        </p:nvSpPr>
        <p:spPr>
          <a:xfrm>
            <a:off x="8001000" y="3867912"/>
            <a:ext cx="3429000" cy="15087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D97E6FB-67B5-44C0-AD0B-3BC35E1373C0}"/>
              </a:ext>
            </a:extLst>
          </p:cNvPr>
          <p:cNvSpPr>
            <a:spLocks noGrp="1"/>
          </p:cNvSpPr>
          <p:nvPr/>
        </p:nvSpPr>
        <p:spPr>
          <a:xfrm>
            <a:off x="8202168" y="4032504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BEE5AA-38A0-4027-A27F-8B20D31046F8}"/>
              </a:ext>
            </a:extLst>
          </p:cNvPr>
          <p:cNvSpPr>
            <a:spLocks noGrp="1"/>
          </p:cNvSpPr>
          <p:nvPr/>
        </p:nvSpPr>
        <p:spPr>
          <a:xfrm>
            <a:off x="8202168" y="4087368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 sz="88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Preparar salida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2DD036-89AE-4016-B9FE-6C39E7550D75}"/>
              </a:ext>
            </a:extLst>
          </p:cNvPr>
          <p:cNvSpPr>
            <a:spLocks noGrp="1"/>
          </p:cNvSpPr>
          <p:nvPr/>
        </p:nvSpPr>
        <p:spPr>
          <a:xfrm>
            <a:off x="8257031" y="4434840"/>
            <a:ext cx="2797831" cy="72173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7301E"/>
                </a:solidFill>
                <a:latin typeface="Arial"/>
                <a:ea typeface="Arial"/>
                <a:cs typeface="Arial"/>
              </a:rPr>
              <a:t>• Construir ruta de continuidad, licencia, co-desarrollo o cierre técnico.</a:t>
            </a:r>
          </a:p>
          <a:p>
            <a:pPr>
              <a:spcAft>
                <a:spcPts val="300"/>
              </a:spcAft>
              <a:buNone/>
              <a:defRPr sz="105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050">
                <a:solidFill>
                  <a:srgbClr val="17301E"/>
                </a:solidFill>
                <a:latin typeface="Arial"/>
                <a:ea typeface="Arial"/>
                <a:cs typeface="Arial"/>
              </a:rPr>
              <a:t>• Levantar antecedentes de PI y transferencia.</a:t>
            </a:r>
          </a:p>
        </p:txBody>
      </p:sp>
      <p:pic>
        <p:nvPicPr>
          <p:cNvPr id="54" name="Imagen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730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64EBFF-BAF2-4832-9FDA-1DDA02664D7E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F4D930-5775-41D2-BDAA-3AC57D59EBFC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875F4-FD5B-415E-9EC9-E69ED3E1054C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3BDB40-573F-486C-B09F-36DB421C454B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Retos estratégicos priorizados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9922676-187A-4570-A760-C16AE19CA961}"/>
              </a:ext>
            </a:extLst>
          </p:cNvPr>
          <p:cNvSpPr>
            <a:spLocks noGrp="1"/>
          </p:cNvSpPr>
          <p:nvPr/>
        </p:nvSpPr>
        <p:spPr>
          <a:xfrm>
            <a:off x="594360" y="169164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E76C872-93B4-41FE-8C89-88697C772F77}"/>
              </a:ext>
            </a:extLst>
          </p:cNvPr>
          <p:cNvSpPr>
            <a:spLocks noGrp="1"/>
          </p:cNvSpPr>
          <p:nvPr/>
        </p:nvSpPr>
        <p:spPr>
          <a:xfrm>
            <a:off x="822960" y="192938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979632-5F57-4E41-BFCF-A98F5CBDF723}"/>
              </a:ext>
            </a:extLst>
          </p:cNvPr>
          <p:cNvSpPr>
            <a:spLocks noGrp="1"/>
          </p:cNvSpPr>
          <p:nvPr/>
        </p:nvSpPr>
        <p:spPr>
          <a:xfrm>
            <a:off x="822960" y="1984248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AB440D-99CC-4B47-974B-9C844D448334}"/>
              </a:ext>
            </a:extLst>
          </p:cNvPr>
          <p:cNvSpPr>
            <a:spLocks noGrp="1"/>
          </p:cNvSpPr>
          <p:nvPr/>
        </p:nvSpPr>
        <p:spPr>
          <a:xfrm>
            <a:off x="1417320" y="1947672"/>
            <a:ext cx="3811143" cy="246221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Sanidad vegetal avanzada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DD8A33-8C68-443C-9F69-CB8571AF862A}"/>
              </a:ext>
            </a:extLst>
          </p:cNvPr>
          <p:cNvSpPr>
            <a:spLocks noGrp="1"/>
          </p:cNvSpPr>
          <p:nvPr/>
        </p:nvSpPr>
        <p:spPr>
          <a:xfrm>
            <a:off x="1417320" y="2304288"/>
            <a:ext cx="3811143" cy="369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Soluciones fitosanitarias de origen natural, control, prevención y manejo de enfermedades.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594431F-98A4-4356-93C1-ADBF3CA8622B}"/>
              </a:ext>
            </a:extLst>
          </p:cNvPr>
          <p:cNvSpPr>
            <a:spLocks noGrp="1"/>
          </p:cNvSpPr>
          <p:nvPr/>
        </p:nvSpPr>
        <p:spPr>
          <a:xfrm>
            <a:off x="6217920" y="169164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71153B9-F794-4301-8324-090EC9256A4B}"/>
              </a:ext>
            </a:extLst>
          </p:cNvPr>
          <p:cNvSpPr>
            <a:spLocks noGrp="1"/>
          </p:cNvSpPr>
          <p:nvPr/>
        </p:nvSpPr>
        <p:spPr>
          <a:xfrm>
            <a:off x="6446520" y="192938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AB3EDF-3299-4FF9-9775-97773D6D0BD2}"/>
              </a:ext>
            </a:extLst>
          </p:cNvPr>
          <p:cNvSpPr>
            <a:spLocks noGrp="1"/>
          </p:cNvSpPr>
          <p:nvPr/>
        </p:nvSpPr>
        <p:spPr>
          <a:xfrm>
            <a:off x="6446520" y="1984248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97C0B6-6732-43F9-997F-F34B66E940BA}"/>
              </a:ext>
            </a:extLst>
          </p:cNvPr>
          <p:cNvSpPr>
            <a:spLocks noGrp="1"/>
          </p:cNvSpPr>
          <p:nvPr/>
        </p:nvSpPr>
        <p:spPr>
          <a:xfrm>
            <a:off x="7040880" y="1947672"/>
            <a:ext cx="3991451" cy="246221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Bioinsumos y formulaciones sostenibles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01B887-77F5-4663-B144-889AAF02D868}"/>
              </a:ext>
            </a:extLst>
          </p:cNvPr>
          <p:cNvSpPr>
            <a:spLocks noGrp="1"/>
          </p:cNvSpPr>
          <p:nvPr/>
        </p:nvSpPr>
        <p:spPr>
          <a:xfrm>
            <a:off x="7040880" y="2304288"/>
            <a:ext cx="3838099" cy="369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Bioestimulantes, co-formulantes, aditivos, carriers, biopolímeros y liberación controlada.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57EB403-511E-47DA-B367-BB8ECFA05D82}"/>
              </a:ext>
            </a:extLst>
          </p:cNvPr>
          <p:cNvSpPr>
            <a:spLocks noGrp="1"/>
          </p:cNvSpPr>
          <p:nvPr/>
        </p:nvSpPr>
        <p:spPr>
          <a:xfrm>
            <a:off x="594360" y="388620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9C979F8-F0C8-4F6D-BB73-42A09F119464}"/>
              </a:ext>
            </a:extLst>
          </p:cNvPr>
          <p:cNvSpPr>
            <a:spLocks noGrp="1"/>
          </p:cNvSpPr>
          <p:nvPr/>
        </p:nvSpPr>
        <p:spPr>
          <a:xfrm>
            <a:off x="822960" y="412394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D7EFEA-5C93-4F8C-BEF7-06BCA4D28EAC}"/>
              </a:ext>
            </a:extLst>
          </p:cNvPr>
          <p:cNvSpPr>
            <a:spLocks noGrp="1"/>
          </p:cNvSpPr>
          <p:nvPr/>
        </p:nvSpPr>
        <p:spPr>
          <a:xfrm>
            <a:off x="822960" y="4178807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FC87B0-DD2E-4EB6-80E9-AEBCDFB25086}"/>
              </a:ext>
            </a:extLst>
          </p:cNvPr>
          <p:cNvSpPr>
            <a:spLocks noGrp="1"/>
          </p:cNvSpPr>
          <p:nvPr/>
        </p:nvSpPr>
        <p:spPr>
          <a:xfrm>
            <a:off x="1417320" y="4142232"/>
            <a:ext cx="3518059" cy="246221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Suelo y agua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D3E48A-0506-4FD1-847A-B189DDC54C82}"/>
              </a:ext>
            </a:extLst>
          </p:cNvPr>
          <p:cNvSpPr>
            <a:spLocks noGrp="1"/>
          </p:cNvSpPr>
          <p:nvPr/>
        </p:nvSpPr>
        <p:spPr>
          <a:xfrm>
            <a:off x="1417320" y="4498848"/>
            <a:ext cx="3518059" cy="369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Retención de agua, regeneración de suelos, eficiencia agronómica y resiliencia al estrés hídrico.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C0666FB-D62C-495C-9A95-FFD1B3E4B3F4}"/>
              </a:ext>
            </a:extLst>
          </p:cNvPr>
          <p:cNvSpPr>
            <a:spLocks noGrp="1"/>
          </p:cNvSpPr>
          <p:nvPr/>
        </p:nvSpPr>
        <p:spPr>
          <a:xfrm>
            <a:off x="6217920" y="3886200"/>
            <a:ext cx="5257800" cy="13258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E84DE59-B378-4579-9F31-7ABECA83FF47}"/>
              </a:ext>
            </a:extLst>
          </p:cNvPr>
          <p:cNvSpPr>
            <a:spLocks noGrp="1"/>
          </p:cNvSpPr>
          <p:nvPr/>
        </p:nvSpPr>
        <p:spPr>
          <a:xfrm>
            <a:off x="6446520" y="4123944"/>
            <a:ext cx="411480" cy="41148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E9F2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8273D1-9F00-4ABE-9663-60B4AF5DF446}"/>
              </a:ext>
            </a:extLst>
          </p:cNvPr>
          <p:cNvSpPr>
            <a:spLocks noGrp="1"/>
          </p:cNvSpPr>
          <p:nvPr/>
        </p:nvSpPr>
        <p:spPr>
          <a:xfrm>
            <a:off x="6446520" y="4178807"/>
            <a:ext cx="411480" cy="33832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527AE5A-B8C7-4D72-82F0-2A36A7043E69}"/>
              </a:ext>
            </a:extLst>
          </p:cNvPr>
          <p:cNvSpPr>
            <a:spLocks noGrp="1"/>
          </p:cNvSpPr>
          <p:nvPr/>
        </p:nvSpPr>
        <p:spPr>
          <a:xfrm>
            <a:off x="7040880" y="4142232"/>
            <a:ext cx="3991451" cy="246221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60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Agricultura de precisión y analítica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246B1D-F0A6-4DC5-B093-C70D4D78CA8B}"/>
              </a:ext>
            </a:extLst>
          </p:cNvPr>
          <p:cNvSpPr>
            <a:spLocks noGrp="1"/>
          </p:cNvSpPr>
          <p:nvPr/>
        </p:nvSpPr>
        <p:spPr>
          <a:xfrm>
            <a:off x="7040880" y="4498848"/>
            <a:ext cx="3733800" cy="3693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buNone/>
              <a:defRPr sz="1200">
                <a:solidFill>
                  <a:srgbClr val="26332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6332A"/>
                </a:solidFill>
                <a:latin typeface="Arial"/>
                <a:ea typeface="Arial"/>
                <a:cs typeface="Arial"/>
              </a:rPr>
              <a:t>Modelos predictivos, sensores, integración de datos y herramientas de decisión agronómica.</a:t>
            </a:r>
          </a:p>
        </p:txBody>
      </p:sp>
      <p:pic>
        <p:nvPicPr>
          <p:cNvPr id="57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21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B3A73C-B6DF-43FC-BBDC-ACA6A752A8BB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B82109-2285-4304-B49A-0704BF578562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12CB89-9DAA-4863-A487-FAD6CE3E5B1F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B1C1EE-8F76-406F-8A54-D1EC17A5123D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B29247-E170-443D-A8DE-14C70BE35F2C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Quién puede postular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E87D0C-9810-4D7E-8336-63E197C7DB45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Requisitos mínimos y condiciones de admisibilidad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823A8B8-65F0-4F4F-8A59-5F496F9FE43F}"/>
              </a:ext>
            </a:extLst>
          </p:cNvPr>
          <p:cNvSpPr>
            <a:spLocks noGrp="1"/>
          </p:cNvSpPr>
          <p:nvPr/>
        </p:nvSpPr>
        <p:spPr>
          <a:xfrm>
            <a:off x="792322" y="1508760"/>
            <a:ext cx="5257800" cy="43891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E65E5B7-C5CD-4278-9D5E-6058E25651CF}"/>
              </a:ext>
            </a:extLst>
          </p:cNvPr>
          <p:cNvSpPr>
            <a:spLocks noGrp="1"/>
          </p:cNvSpPr>
          <p:nvPr/>
        </p:nvSpPr>
        <p:spPr>
          <a:xfrm>
            <a:off x="932688" y="1673351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0D705E-ABA0-4E49-B771-ED3655C88953}"/>
              </a:ext>
            </a:extLst>
          </p:cNvPr>
          <p:cNvSpPr>
            <a:spLocks noGrp="1"/>
          </p:cNvSpPr>
          <p:nvPr/>
        </p:nvSpPr>
        <p:spPr>
          <a:xfrm>
            <a:off x="1316982" y="1705691"/>
            <a:ext cx="1288814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Beneficiarios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2B78C3-0EA5-43FF-8511-A52795FCA0F5}"/>
              </a:ext>
            </a:extLst>
          </p:cNvPr>
          <p:cNvSpPr>
            <a:spLocks noGrp="1"/>
          </p:cNvSpPr>
          <p:nvPr/>
        </p:nvSpPr>
        <p:spPr>
          <a:xfrm>
            <a:off x="1097280" y="2229798"/>
            <a:ext cx="4600135" cy="2406813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Académicos(as) e investigadores(as) de la Universidad Autónoma de Chile.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Estudiantes de postgrado y doctorado incorporados al equipo.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Equipos de al menos</a:t>
            </a:r>
            <a:r>
              <a:rPr sz="1600" b="1">
                <a:latin typeface="Arial"/>
                <a:ea typeface="Arial"/>
                <a:cs typeface="Arial"/>
              </a:rPr>
              <a:t> dos integrantes.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Disponibilidad horaria para cumplir objetivos y plazos.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Se promueve interdisciplinariedad y participación equilibrada de género.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3146754-944F-43B9-9723-748969E0D98C}"/>
              </a:ext>
            </a:extLst>
          </p:cNvPr>
          <p:cNvSpPr>
            <a:spLocks noGrp="1"/>
          </p:cNvSpPr>
          <p:nvPr/>
        </p:nvSpPr>
        <p:spPr>
          <a:xfrm>
            <a:off x="6309360" y="1508760"/>
            <a:ext cx="5257800" cy="43891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2E68B58-3182-4FD0-8B22-A3E985E8B34B}"/>
              </a:ext>
            </a:extLst>
          </p:cNvPr>
          <p:cNvSpPr>
            <a:spLocks noGrp="1"/>
          </p:cNvSpPr>
          <p:nvPr/>
        </p:nvSpPr>
        <p:spPr>
          <a:xfrm>
            <a:off x="6510528" y="1673351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FFAA82-E9BD-4BAA-9414-19846C09FC97}"/>
              </a:ext>
            </a:extLst>
          </p:cNvPr>
          <p:cNvSpPr>
            <a:spLocks noGrp="1"/>
          </p:cNvSpPr>
          <p:nvPr/>
        </p:nvSpPr>
        <p:spPr>
          <a:xfrm>
            <a:off x="6865967" y="1705691"/>
            <a:ext cx="1346522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Admisibilidad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F60B5F-79C1-4D14-B12E-55713FA5A3EA}"/>
              </a:ext>
            </a:extLst>
          </p:cNvPr>
          <p:cNvSpPr>
            <a:spLocks noGrp="1"/>
          </p:cNvSpPr>
          <p:nvPr/>
        </p:nvSpPr>
        <p:spPr>
          <a:xfrm>
            <a:off x="6760460" y="2229798"/>
            <a:ext cx="4533712" cy="2653034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Vinculación explícita a uno de los retos estratégicos.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Nivel de avance previo equivalente a TRL 3 como mínimo.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Declaración de PI, acuerdos previos y restricciones.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Identificación de permisos, muestras, datos o know-how requeridos.</a:t>
            </a:r>
          </a:p>
          <a:p>
            <a:pPr>
              <a:spcAft>
                <a:spcPts val="300"/>
              </a:spcAft>
              <a:buNone/>
              <a:defRPr sz="116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Entrega completa de formularios y anexos obligatorios.</a:t>
            </a:r>
          </a:p>
        </p:txBody>
      </p:sp>
      <p:pic>
        <p:nvPicPr>
          <p:cNvPr id="35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9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275244-AFA1-4ECA-BA12-1EF14156040B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E18185-32E5-4C7A-A251-68FB0BF9E089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9F3EA2-7193-4AD0-ACBF-5E08D6E4C8FF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2E710D-75BA-41F9-BE70-6C2A75E47418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B738F8-1A4D-49FA-A52A-B82C02F96DDD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Aspectos presupuestarios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4EDFF2-7DB6-4A13-95D8-85E2BBC03D38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Financiamiento, condiciones de ejecución e ítems financiables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DCC009B-1FC2-4A7F-8751-EE6409C60515}"/>
              </a:ext>
            </a:extLst>
          </p:cNvPr>
          <p:cNvSpPr>
            <a:spLocks noGrp="1"/>
          </p:cNvSpPr>
          <p:nvPr/>
        </p:nvSpPr>
        <p:spPr>
          <a:xfrm>
            <a:off x="731520" y="1554480"/>
            <a:ext cx="1828800" cy="100584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7C092B-6FA6-481B-88BA-BE714FBC8043}"/>
              </a:ext>
            </a:extLst>
          </p:cNvPr>
          <p:cNvSpPr>
            <a:spLocks noGrp="1"/>
          </p:cNvSpPr>
          <p:nvPr/>
        </p:nvSpPr>
        <p:spPr>
          <a:xfrm>
            <a:off x="768096" y="1664207"/>
            <a:ext cx="175564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$5MM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EB0E-31FA-4272-9E27-3F06976B5731}"/>
              </a:ext>
            </a:extLst>
          </p:cNvPr>
          <p:cNvSpPr>
            <a:spLocks noGrp="1"/>
          </p:cNvSpPr>
          <p:nvPr/>
        </p:nvSpPr>
        <p:spPr>
          <a:xfrm>
            <a:off x="804672" y="1975104"/>
            <a:ext cx="168249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Máximo por proyecto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C555C76-FFFA-4C49-898C-1FF35469CE63}"/>
              </a:ext>
            </a:extLst>
          </p:cNvPr>
          <p:cNvSpPr>
            <a:spLocks noGrp="1"/>
          </p:cNvSpPr>
          <p:nvPr/>
        </p:nvSpPr>
        <p:spPr>
          <a:xfrm>
            <a:off x="2788920" y="1554480"/>
            <a:ext cx="1828800" cy="100584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A8BA40-B382-4BAB-88C6-F3592A1814E1}"/>
              </a:ext>
            </a:extLst>
          </p:cNvPr>
          <p:cNvSpPr>
            <a:spLocks noGrp="1"/>
          </p:cNvSpPr>
          <p:nvPr/>
        </p:nvSpPr>
        <p:spPr>
          <a:xfrm>
            <a:off x="2825496" y="1664207"/>
            <a:ext cx="175564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6 meses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E6F105-A23F-42F1-9B79-36E2ABB563C1}"/>
              </a:ext>
            </a:extLst>
          </p:cNvPr>
          <p:cNvSpPr>
            <a:spLocks noGrp="1"/>
          </p:cNvSpPr>
          <p:nvPr/>
        </p:nvSpPr>
        <p:spPr>
          <a:xfrm>
            <a:off x="2862072" y="1975104"/>
            <a:ext cx="168249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Plazo máximo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E7F33BB-A20C-45CE-A353-86090CB1B30B}"/>
              </a:ext>
            </a:extLst>
          </p:cNvPr>
          <p:cNvSpPr>
            <a:spLocks noGrp="1"/>
          </p:cNvSpPr>
          <p:nvPr/>
        </p:nvSpPr>
        <p:spPr>
          <a:xfrm>
            <a:off x="4846320" y="1554480"/>
            <a:ext cx="1828800" cy="100584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5C61AB-A711-45CA-8E2E-1A4D2D51D838}"/>
              </a:ext>
            </a:extLst>
          </p:cNvPr>
          <p:cNvSpPr>
            <a:spLocks noGrp="1"/>
          </p:cNvSpPr>
          <p:nvPr/>
        </p:nvSpPr>
        <p:spPr>
          <a:xfrm>
            <a:off x="4882896" y="1664207"/>
            <a:ext cx="175564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UA + M&amp;V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E1CA3C-3B38-4809-B54B-4EFD68795667}"/>
              </a:ext>
            </a:extLst>
          </p:cNvPr>
          <p:cNvSpPr>
            <a:spLocks noGrp="1"/>
          </p:cNvSpPr>
          <p:nvPr/>
        </p:nvSpPr>
        <p:spPr>
          <a:xfrm>
            <a:off x="4919472" y="1975104"/>
            <a:ext cx="168249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Cofinanciamiento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A8FDDAB-E89A-454E-A7EF-9AE084827F38}"/>
              </a:ext>
            </a:extLst>
          </p:cNvPr>
          <p:cNvSpPr>
            <a:spLocks noGrp="1"/>
          </p:cNvSpPr>
          <p:nvPr/>
        </p:nvSpPr>
        <p:spPr>
          <a:xfrm>
            <a:off x="6903720" y="1554480"/>
            <a:ext cx="1828800" cy="1005840"/>
          </a:xfrm>
          <a:prstGeom prst="roundRect">
            <a:avLst/>
          </a:prstGeom>
          <a:solidFill>
            <a:srgbClr val="E9F2D4"/>
          </a:solidFill>
          <a:ln w="12700">
            <a:solidFill>
              <a:srgbClr val="D8E7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1DAFA0-581A-4AF5-A807-5FEEE0A015C1}"/>
              </a:ext>
            </a:extLst>
          </p:cNvPr>
          <p:cNvSpPr>
            <a:spLocks noGrp="1"/>
          </p:cNvSpPr>
          <p:nvPr/>
        </p:nvSpPr>
        <p:spPr>
          <a:xfrm>
            <a:off x="6940296" y="1664207"/>
            <a:ext cx="1755648" cy="25603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236B28"/>
                </a:solidFill>
                <a:latin typeface="Arial"/>
                <a:ea typeface="Arial"/>
                <a:cs typeface="Arial"/>
              </a:rPr>
              <a:t>Comité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A229F2-5709-4C08-B160-4DBA7C5DCDAC}"/>
              </a:ext>
            </a:extLst>
          </p:cNvPr>
          <p:cNvSpPr>
            <a:spLocks noGrp="1"/>
          </p:cNvSpPr>
          <p:nvPr/>
        </p:nvSpPr>
        <p:spPr>
          <a:xfrm>
            <a:off x="6976872" y="1975104"/>
            <a:ext cx="1682496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586A58"/>
                </a:solidFill>
                <a:latin typeface="Arial"/>
                <a:ea typeface="Arial"/>
                <a:cs typeface="Arial"/>
              </a:rPr>
              <a:t>Seguimiento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DD82F9E2-4D69-499F-9B5A-96F9964A3629}"/>
              </a:ext>
            </a:extLst>
          </p:cNvPr>
          <p:cNvSpPr>
            <a:spLocks noGrp="1"/>
          </p:cNvSpPr>
          <p:nvPr/>
        </p:nvSpPr>
        <p:spPr>
          <a:xfrm>
            <a:off x="731520" y="2971800"/>
            <a:ext cx="5074920" cy="24231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885A333-B068-44B1-8AB1-F9C0C2C25920}"/>
              </a:ext>
            </a:extLst>
          </p:cNvPr>
          <p:cNvSpPr>
            <a:spLocks noGrp="1"/>
          </p:cNvSpPr>
          <p:nvPr/>
        </p:nvSpPr>
        <p:spPr>
          <a:xfrm>
            <a:off x="932688" y="3136392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19ADF7-3E4A-478D-BDF9-824E0D0722C9}"/>
              </a:ext>
            </a:extLst>
          </p:cNvPr>
          <p:cNvSpPr>
            <a:spLocks noGrp="1"/>
          </p:cNvSpPr>
          <p:nvPr/>
        </p:nvSpPr>
        <p:spPr>
          <a:xfrm>
            <a:off x="1070920" y="3168731"/>
            <a:ext cx="1780937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Ítems financiables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BF7FDB-EEEC-4954-A93D-4D729B481F52}"/>
              </a:ext>
            </a:extLst>
          </p:cNvPr>
          <p:cNvSpPr>
            <a:spLocks noGrp="1"/>
          </p:cNvSpPr>
          <p:nvPr/>
        </p:nvSpPr>
        <p:spPr>
          <a:xfrm>
            <a:off x="996110" y="3721371"/>
            <a:ext cx="4545740" cy="140653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7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Gastos en personal no contratado previamente por la Universidad y necesario para ejecutar.</a:t>
            </a:r>
          </a:p>
          <a:p>
            <a:pPr>
              <a:spcAft>
                <a:spcPts val="300"/>
              </a:spcAft>
              <a:buNone/>
              <a:defRPr sz="107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Materiales fungibles, reactivos, subcontratos, servicios técnicos, ensayos y análisis.</a:t>
            </a:r>
          </a:p>
          <a:p>
            <a:pPr>
              <a:spcAft>
                <a:spcPts val="300"/>
              </a:spcAft>
              <a:buNone/>
              <a:defRPr sz="107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Validaciones, prototipado, caracterización y otros gastos directos del PMV aprobado.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67CFC76-4C4D-4AA8-8C9F-EFF625D3FE36}"/>
              </a:ext>
            </a:extLst>
          </p:cNvPr>
          <p:cNvSpPr>
            <a:spLocks noGrp="1"/>
          </p:cNvSpPr>
          <p:nvPr/>
        </p:nvSpPr>
        <p:spPr>
          <a:xfrm>
            <a:off x="6217920" y="2971800"/>
            <a:ext cx="5074920" cy="242316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1F24E60-AB45-4F64-9A8C-8C1BBFE1B42F}"/>
              </a:ext>
            </a:extLst>
          </p:cNvPr>
          <p:cNvSpPr>
            <a:spLocks noGrp="1"/>
          </p:cNvSpPr>
          <p:nvPr/>
        </p:nvSpPr>
        <p:spPr>
          <a:xfrm>
            <a:off x="6419088" y="3136392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24FA17-BE34-4174-BA0B-B7462E7DBA80}"/>
              </a:ext>
            </a:extLst>
          </p:cNvPr>
          <p:cNvSpPr>
            <a:spLocks noGrp="1"/>
          </p:cNvSpPr>
          <p:nvPr/>
        </p:nvSpPr>
        <p:spPr>
          <a:xfrm>
            <a:off x="6833036" y="3168731"/>
            <a:ext cx="1229504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Condiciones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4C54B1-D953-4073-8B53-4A50BF553B55}"/>
              </a:ext>
            </a:extLst>
          </p:cNvPr>
          <p:cNvSpPr>
            <a:spLocks noGrp="1"/>
          </p:cNvSpPr>
          <p:nvPr/>
        </p:nvSpPr>
        <p:spPr>
          <a:xfrm>
            <a:off x="6473952" y="3538728"/>
            <a:ext cx="4358171" cy="1406539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7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No se permite pago de incentivos a personal contratado por la Universidad.</a:t>
            </a:r>
          </a:p>
          <a:p>
            <a:pPr>
              <a:spcAft>
                <a:spcPts val="300"/>
              </a:spcAft>
              <a:buNone/>
              <a:defRPr sz="107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No se financian inversiones ni gastos no vinculados al PMV.</a:t>
            </a:r>
          </a:p>
          <a:p>
            <a:pPr>
              <a:spcAft>
                <a:spcPts val="300"/>
              </a:spcAft>
              <a:buNone/>
              <a:defRPr sz="107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Modificaciones presupuestarias deben aprobarse antes de ejecución.</a:t>
            </a:r>
          </a:p>
        </p:txBody>
      </p:sp>
      <p:pic>
        <p:nvPicPr>
          <p:cNvPr id="59" name="Imagen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82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38996E-77EC-49EE-80D8-D1F2696F4C4A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C4D65A-5654-4F22-8D70-A19F37B72E58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00E060-711F-411C-BA3F-0FC37CE670BC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F80D5F-D370-4FEC-B144-8200D4CEDFEE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84EC69-3EB1-4FD1-958D-3A139798DE3B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Resultados esperados e hitos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F3DD5D5-0288-4F99-A216-873E98C54203}"/>
              </a:ext>
            </a:extLst>
          </p:cNvPr>
          <p:cNvSpPr>
            <a:spLocks noGrp="1"/>
          </p:cNvSpPr>
          <p:nvPr/>
        </p:nvSpPr>
        <p:spPr>
          <a:xfrm>
            <a:off x="731520" y="1536192"/>
            <a:ext cx="6400800" cy="786384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94369DD-4103-4DD7-8486-8ED8FA7A46FB}"/>
              </a:ext>
            </a:extLst>
          </p:cNvPr>
          <p:cNvSpPr>
            <a:spLocks noGrp="1"/>
          </p:cNvSpPr>
          <p:nvPr/>
        </p:nvSpPr>
        <p:spPr>
          <a:xfrm>
            <a:off x="914400" y="1700784"/>
            <a:ext cx="347472" cy="34747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EB8DD7-075E-4035-BA49-63035E7C70CA}"/>
              </a:ext>
            </a:extLst>
          </p:cNvPr>
          <p:cNvSpPr>
            <a:spLocks noGrp="1"/>
          </p:cNvSpPr>
          <p:nvPr/>
        </p:nvSpPr>
        <p:spPr>
          <a:xfrm>
            <a:off x="914400" y="1755648"/>
            <a:ext cx="347472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024D22-A584-4121-94E1-E1181751DDCD}"/>
              </a:ext>
            </a:extLst>
          </p:cNvPr>
          <p:cNvSpPr>
            <a:spLocks noGrp="1"/>
          </p:cNvSpPr>
          <p:nvPr/>
        </p:nvSpPr>
        <p:spPr>
          <a:xfrm>
            <a:off x="1481328" y="1682495"/>
            <a:ext cx="2465419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PMV o formulación funcional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15338D-6BEC-400A-896E-AE7947949F0B}"/>
              </a:ext>
            </a:extLst>
          </p:cNvPr>
          <p:cNvSpPr>
            <a:spLocks noGrp="1"/>
          </p:cNvSpPr>
          <p:nvPr/>
        </p:nvSpPr>
        <p:spPr>
          <a:xfrm>
            <a:off x="4078224" y="1606218"/>
            <a:ext cx="2827607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Resultados experimentales que permitan validar un Prototipo Mínimo Viable.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C0BA749-A044-4383-86DA-193B991B2EA1}"/>
              </a:ext>
            </a:extLst>
          </p:cNvPr>
          <p:cNvSpPr>
            <a:spLocks noGrp="1"/>
          </p:cNvSpPr>
          <p:nvPr/>
        </p:nvSpPr>
        <p:spPr>
          <a:xfrm>
            <a:off x="731520" y="2615184"/>
            <a:ext cx="6400800" cy="786384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86589F5-4238-4303-94DE-29BC7B7432CE}"/>
              </a:ext>
            </a:extLst>
          </p:cNvPr>
          <p:cNvSpPr>
            <a:spLocks noGrp="1"/>
          </p:cNvSpPr>
          <p:nvPr/>
        </p:nvSpPr>
        <p:spPr>
          <a:xfrm>
            <a:off x="914400" y="2779776"/>
            <a:ext cx="347472" cy="34747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0576EC-9A1C-476F-9F29-1E4E3E685CAC}"/>
              </a:ext>
            </a:extLst>
          </p:cNvPr>
          <p:cNvSpPr>
            <a:spLocks noGrp="1"/>
          </p:cNvSpPr>
          <p:nvPr/>
        </p:nvSpPr>
        <p:spPr>
          <a:xfrm>
            <a:off x="914400" y="2834640"/>
            <a:ext cx="347472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2B1D17-1AD6-44F2-8153-45DE7FA9AB79}"/>
              </a:ext>
            </a:extLst>
          </p:cNvPr>
          <p:cNvSpPr>
            <a:spLocks noGrp="1"/>
          </p:cNvSpPr>
          <p:nvPr/>
        </p:nvSpPr>
        <p:spPr>
          <a:xfrm>
            <a:off x="1481328" y="2761488"/>
            <a:ext cx="2377440" cy="2286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3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Condiciones mínimas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AB0334-1328-461B-85D9-7E5654ACD54C}"/>
              </a:ext>
            </a:extLst>
          </p:cNvPr>
          <p:cNvSpPr>
            <a:spLocks noGrp="1"/>
          </p:cNvSpPr>
          <p:nvPr/>
        </p:nvSpPr>
        <p:spPr>
          <a:xfrm>
            <a:off x="4078223" y="2704945"/>
            <a:ext cx="2827607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Desempeño, factibilidad técnica, restricciones de aplicación y brechas.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E84D8F6-B92D-49DC-BC7B-9BE0FA02FEF2}"/>
              </a:ext>
            </a:extLst>
          </p:cNvPr>
          <p:cNvSpPr>
            <a:spLocks noGrp="1"/>
          </p:cNvSpPr>
          <p:nvPr/>
        </p:nvSpPr>
        <p:spPr>
          <a:xfrm>
            <a:off x="731520" y="3694176"/>
            <a:ext cx="6400800" cy="786384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8D7B8FF-24D5-4E7C-8728-61B30580A287}"/>
              </a:ext>
            </a:extLst>
          </p:cNvPr>
          <p:cNvSpPr>
            <a:spLocks noGrp="1"/>
          </p:cNvSpPr>
          <p:nvPr/>
        </p:nvSpPr>
        <p:spPr>
          <a:xfrm>
            <a:off x="914400" y="3858768"/>
            <a:ext cx="347472" cy="347472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A96449-0D13-49D3-AEFB-DB667851DE4F}"/>
              </a:ext>
            </a:extLst>
          </p:cNvPr>
          <p:cNvSpPr>
            <a:spLocks noGrp="1"/>
          </p:cNvSpPr>
          <p:nvPr/>
        </p:nvSpPr>
        <p:spPr>
          <a:xfrm>
            <a:off x="914400" y="3913631"/>
            <a:ext cx="347472" cy="27432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7F6030-46E5-45DB-8D81-099615819B21}"/>
              </a:ext>
            </a:extLst>
          </p:cNvPr>
          <p:cNvSpPr>
            <a:spLocks noGrp="1"/>
          </p:cNvSpPr>
          <p:nvPr/>
        </p:nvSpPr>
        <p:spPr>
          <a:xfrm>
            <a:off x="1481328" y="3840480"/>
            <a:ext cx="1737655" cy="2154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Continuidad Etapa B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831049-3962-4E72-8085-AC4F87BAC35B}"/>
              </a:ext>
            </a:extLst>
          </p:cNvPr>
          <p:cNvSpPr>
            <a:spLocks noGrp="1"/>
          </p:cNvSpPr>
          <p:nvPr/>
        </p:nvSpPr>
        <p:spPr>
          <a:xfrm>
            <a:off x="4078222" y="3819066"/>
            <a:ext cx="2827607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buNone/>
              <a:defRPr>
                <a:latin typeface="Arial"/>
                <a:ea typeface="Arial"/>
                <a:cs typeface="Arial"/>
              </a:defRPr>
            </a:pPr>
            <a:r>
              <a:rPr sz="1400" b="0">
                <a:solidFill>
                  <a:srgbClr val="17301E"/>
                </a:solidFill>
                <a:latin typeface="Arial"/>
                <a:ea typeface="Arial"/>
                <a:cs typeface="Arial"/>
              </a:rPr>
              <a:t>Recursos y técnicas necesarias para avanzar a validación pre-comercial.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C77FE7EF-8731-41F9-AC23-FCD4671B4B6A}"/>
              </a:ext>
            </a:extLst>
          </p:cNvPr>
          <p:cNvSpPr>
            <a:spLocks noGrp="1"/>
          </p:cNvSpPr>
          <p:nvPr/>
        </p:nvSpPr>
        <p:spPr>
          <a:xfrm>
            <a:off x="7543800" y="1536192"/>
            <a:ext cx="3566160" cy="34290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FB46E53-54A6-4477-9BA1-7B6DAFE7F707}"/>
              </a:ext>
            </a:extLst>
          </p:cNvPr>
          <p:cNvSpPr>
            <a:spLocks noGrp="1"/>
          </p:cNvSpPr>
          <p:nvPr/>
        </p:nvSpPr>
        <p:spPr>
          <a:xfrm>
            <a:off x="7744968" y="1700784"/>
            <a:ext cx="2057400" cy="274320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B4ACE8-23CB-45B7-975F-2AA334BF4CBB}"/>
              </a:ext>
            </a:extLst>
          </p:cNvPr>
          <p:cNvSpPr>
            <a:spLocks noGrp="1"/>
          </p:cNvSpPr>
          <p:nvPr/>
        </p:nvSpPr>
        <p:spPr>
          <a:xfrm>
            <a:off x="7744968" y="1755648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Seguimiento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635707-F3C1-4D79-AD7B-E00F1B5013DC}"/>
              </a:ext>
            </a:extLst>
          </p:cNvPr>
          <p:cNvSpPr>
            <a:spLocks noGrp="1"/>
          </p:cNvSpPr>
          <p:nvPr/>
        </p:nvSpPr>
        <p:spPr>
          <a:xfrm>
            <a:off x="7678849" y="2429308"/>
            <a:ext cx="3305673" cy="138345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1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Presentación de avance al mes 4.</a:t>
            </a:r>
          </a:p>
          <a:p>
            <a:pPr>
              <a:spcAft>
                <a:spcPts val="300"/>
              </a:spcAft>
              <a:buNone/>
              <a:defRPr sz="11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Hitos e indicadores Go/No Go.</a:t>
            </a:r>
          </a:p>
          <a:p>
            <a:pPr>
              <a:spcAft>
                <a:spcPts val="300"/>
              </a:spcAft>
              <a:buNone/>
              <a:defRPr sz="11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Informe final técnico y financiero.</a:t>
            </a:r>
          </a:p>
          <a:p>
            <a:pPr>
              <a:spcAft>
                <a:spcPts val="300"/>
              </a:spcAft>
              <a:buNone/>
              <a:defRPr sz="11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600">
                <a:latin typeface="Arial"/>
                <a:ea typeface="Arial"/>
                <a:cs typeface="Arial"/>
              </a:rPr>
              <a:t>• Presentación de resultados ante comité.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DCD78ED-33CB-4BAE-9B0E-FA0D6E1623BE}"/>
              </a:ext>
            </a:extLst>
          </p:cNvPr>
          <p:cNvSpPr>
            <a:spLocks noGrp="1"/>
          </p:cNvSpPr>
          <p:nvPr/>
        </p:nvSpPr>
        <p:spPr>
          <a:xfrm>
            <a:off x="914400" y="5166360"/>
            <a:ext cx="9966960" cy="41148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F4E1F8-E1BF-4DC6-AB2D-A91E13287B41}"/>
              </a:ext>
            </a:extLst>
          </p:cNvPr>
          <p:cNvSpPr>
            <a:spLocks noGrp="1"/>
          </p:cNvSpPr>
          <p:nvPr/>
        </p:nvSpPr>
        <p:spPr>
          <a:xfrm>
            <a:off x="1879953" y="5267278"/>
            <a:ext cx="8035854" cy="246221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6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Decisión de continuidad · reformulación · validación pre-comercial · cierre técnico</a:t>
            </a:r>
          </a:p>
        </p:txBody>
      </p:sp>
      <p:pic>
        <p:nvPicPr>
          <p:cNvPr id="60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1F7F93-4CFC-454E-8C46-AB6770EE658F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A5AA15-DE0E-4ED6-8643-530FC92E18B9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9B1BA4-2310-4AFD-ADFD-126FD6952AE1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6BA546-44A4-4DA4-9368-037EF59FC3FB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2777E-2140-4FC5-AA4E-14D7BAA6A17B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Evaluación y selección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D4800D-3A4F-47A0-BD59-7321C2AB6075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Criterios ponderados, escala y proceso de adjudicación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806CCF-E8D9-4685-AE23-087731BB3E49}"/>
              </a:ext>
            </a:extLst>
          </p:cNvPr>
          <p:cNvSpPr>
            <a:spLocks noGrp="1"/>
          </p:cNvSpPr>
          <p:nvPr/>
        </p:nvSpPr>
        <p:spPr>
          <a:xfrm>
            <a:off x="777240" y="1417320"/>
            <a:ext cx="4846320" cy="384048"/>
          </a:xfrm>
          <a:prstGeom prst="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033DCD-7D40-49B2-A297-06CFA81225F5}"/>
              </a:ext>
            </a:extLst>
          </p:cNvPr>
          <p:cNvSpPr>
            <a:spLocks noGrp="1"/>
          </p:cNvSpPr>
          <p:nvPr/>
        </p:nvSpPr>
        <p:spPr>
          <a:xfrm>
            <a:off x="777240" y="1417320"/>
            <a:ext cx="749808" cy="384048"/>
          </a:xfrm>
          <a:prstGeom prst="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F9CB1C-C3D9-483E-9524-C99F4251DA6F}"/>
              </a:ext>
            </a:extLst>
          </p:cNvPr>
          <p:cNvSpPr>
            <a:spLocks noGrp="1"/>
          </p:cNvSpPr>
          <p:nvPr/>
        </p:nvSpPr>
        <p:spPr>
          <a:xfrm>
            <a:off x="868680" y="1527048"/>
            <a:ext cx="548640" cy="1524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FBB3EB-A933-4A2A-B022-5CBC5192C176}"/>
              </a:ext>
            </a:extLst>
          </p:cNvPr>
          <p:cNvSpPr>
            <a:spLocks noGrp="1"/>
          </p:cNvSpPr>
          <p:nvPr/>
        </p:nvSpPr>
        <p:spPr>
          <a:xfrm>
            <a:off x="1691640" y="1517904"/>
            <a:ext cx="1401025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Relevancia del reto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F699E3-B8B1-46A1-B328-E7A4D2785ADB}"/>
              </a:ext>
            </a:extLst>
          </p:cNvPr>
          <p:cNvSpPr>
            <a:spLocks noGrp="1"/>
          </p:cNvSpPr>
          <p:nvPr/>
        </p:nvSpPr>
        <p:spPr>
          <a:xfrm>
            <a:off x="777240" y="1984248"/>
            <a:ext cx="4846320" cy="384048"/>
          </a:xfrm>
          <a:prstGeom prst="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A7ADF0-F37A-4D9C-97C4-05D19E3AA23B}"/>
              </a:ext>
            </a:extLst>
          </p:cNvPr>
          <p:cNvSpPr>
            <a:spLocks noGrp="1"/>
          </p:cNvSpPr>
          <p:nvPr/>
        </p:nvSpPr>
        <p:spPr>
          <a:xfrm>
            <a:off x="777240" y="1984248"/>
            <a:ext cx="749808" cy="384048"/>
          </a:xfrm>
          <a:prstGeom prst="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B91E88-B235-4838-8844-8C94D411A399}"/>
              </a:ext>
            </a:extLst>
          </p:cNvPr>
          <p:cNvSpPr>
            <a:spLocks noGrp="1"/>
          </p:cNvSpPr>
          <p:nvPr/>
        </p:nvSpPr>
        <p:spPr>
          <a:xfrm>
            <a:off x="868680" y="2093976"/>
            <a:ext cx="548640" cy="15240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AE44DF-8102-4206-8A63-9871E462AF85}"/>
              </a:ext>
            </a:extLst>
          </p:cNvPr>
          <p:cNvSpPr>
            <a:spLocks noGrp="1"/>
          </p:cNvSpPr>
          <p:nvPr/>
        </p:nvSpPr>
        <p:spPr>
          <a:xfrm>
            <a:off x="1691640" y="2084831"/>
            <a:ext cx="2369238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Mérito técnico / evidencia previa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6BE088-53EC-4F3D-A310-051909B9CE15}"/>
              </a:ext>
            </a:extLst>
          </p:cNvPr>
          <p:cNvSpPr>
            <a:spLocks noGrp="1"/>
          </p:cNvSpPr>
          <p:nvPr/>
        </p:nvSpPr>
        <p:spPr>
          <a:xfrm>
            <a:off x="777240" y="2551176"/>
            <a:ext cx="4846320" cy="384048"/>
          </a:xfrm>
          <a:prstGeom prst="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2F22BDA-103D-4C7C-B14D-EFC862064B5A}"/>
              </a:ext>
            </a:extLst>
          </p:cNvPr>
          <p:cNvSpPr>
            <a:spLocks noGrp="1"/>
          </p:cNvSpPr>
          <p:nvPr/>
        </p:nvSpPr>
        <p:spPr>
          <a:xfrm>
            <a:off x="777240" y="2551176"/>
            <a:ext cx="749808" cy="384048"/>
          </a:xfrm>
          <a:prstGeom prst="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B4B973-2CB0-4DC0-BB38-80197EE37AFA}"/>
              </a:ext>
            </a:extLst>
          </p:cNvPr>
          <p:cNvSpPr>
            <a:spLocks noGrp="1"/>
          </p:cNvSpPr>
          <p:nvPr/>
        </p:nvSpPr>
        <p:spPr>
          <a:xfrm>
            <a:off x="989913" y="2660904"/>
            <a:ext cx="306174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AF22B7-BEC5-4D79-AC64-4313D4FB434E}"/>
              </a:ext>
            </a:extLst>
          </p:cNvPr>
          <p:cNvSpPr>
            <a:spLocks noGrp="1"/>
          </p:cNvSpPr>
          <p:nvPr/>
        </p:nvSpPr>
        <p:spPr>
          <a:xfrm>
            <a:off x="1691640" y="2651760"/>
            <a:ext cx="2125582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Factibilidad y plan de trabajo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587D3C-3309-4DA3-97E9-2E797E3BBC1E}"/>
              </a:ext>
            </a:extLst>
          </p:cNvPr>
          <p:cNvSpPr>
            <a:spLocks noGrp="1"/>
          </p:cNvSpPr>
          <p:nvPr/>
        </p:nvSpPr>
        <p:spPr>
          <a:xfrm>
            <a:off x="777240" y="3118104"/>
            <a:ext cx="4846320" cy="384048"/>
          </a:xfrm>
          <a:prstGeom prst="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072834-95B6-4537-B563-754700C12DAB}"/>
              </a:ext>
            </a:extLst>
          </p:cNvPr>
          <p:cNvSpPr>
            <a:spLocks noGrp="1"/>
          </p:cNvSpPr>
          <p:nvPr/>
        </p:nvSpPr>
        <p:spPr>
          <a:xfrm>
            <a:off x="777240" y="3118104"/>
            <a:ext cx="749808" cy="384048"/>
          </a:xfrm>
          <a:prstGeom prst="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BA57F7-2356-4539-BDCB-B99701F2D75C}"/>
              </a:ext>
            </a:extLst>
          </p:cNvPr>
          <p:cNvSpPr>
            <a:spLocks noGrp="1"/>
          </p:cNvSpPr>
          <p:nvPr/>
        </p:nvSpPr>
        <p:spPr>
          <a:xfrm>
            <a:off x="989913" y="3227832"/>
            <a:ext cx="306174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0DFAA06-6F87-485B-85F3-7231C462B39A}"/>
              </a:ext>
            </a:extLst>
          </p:cNvPr>
          <p:cNvSpPr>
            <a:spLocks noGrp="1"/>
          </p:cNvSpPr>
          <p:nvPr/>
        </p:nvSpPr>
        <p:spPr>
          <a:xfrm>
            <a:off x="1691640" y="3218688"/>
            <a:ext cx="1617430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Equipo y capacidades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7C1868F-31EA-4D5E-ACD8-704761FD00BC}"/>
              </a:ext>
            </a:extLst>
          </p:cNvPr>
          <p:cNvSpPr>
            <a:spLocks noGrp="1"/>
          </p:cNvSpPr>
          <p:nvPr/>
        </p:nvSpPr>
        <p:spPr>
          <a:xfrm>
            <a:off x="777240" y="3685032"/>
            <a:ext cx="4846320" cy="384048"/>
          </a:xfrm>
          <a:prstGeom prst="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781AC81-2E9D-4381-A6D2-F3E1346BF25D}"/>
              </a:ext>
            </a:extLst>
          </p:cNvPr>
          <p:cNvSpPr>
            <a:spLocks noGrp="1"/>
          </p:cNvSpPr>
          <p:nvPr/>
        </p:nvSpPr>
        <p:spPr>
          <a:xfrm>
            <a:off x="777240" y="3685032"/>
            <a:ext cx="749808" cy="384048"/>
          </a:xfrm>
          <a:prstGeom prst="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7B003F7-B279-4336-B718-20A0C42BCE62}"/>
              </a:ext>
            </a:extLst>
          </p:cNvPr>
          <p:cNvSpPr>
            <a:spLocks noGrp="1"/>
          </p:cNvSpPr>
          <p:nvPr/>
        </p:nvSpPr>
        <p:spPr>
          <a:xfrm>
            <a:off x="989913" y="3794760"/>
            <a:ext cx="306174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10%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9BFD68-F704-4B2C-8103-DDB71B25A158}"/>
              </a:ext>
            </a:extLst>
          </p:cNvPr>
          <p:cNvSpPr>
            <a:spLocks noGrp="1"/>
          </p:cNvSpPr>
          <p:nvPr/>
        </p:nvSpPr>
        <p:spPr>
          <a:xfrm>
            <a:off x="1691640" y="3785616"/>
            <a:ext cx="1770869" cy="184666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7301E"/>
                </a:solidFill>
                <a:latin typeface="Arial"/>
                <a:ea typeface="Arial"/>
                <a:cs typeface="Arial"/>
              </a:rPr>
              <a:t>Transferencia o negocio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B6764AA8-AD74-4E0A-8FE7-0399DA624619}"/>
              </a:ext>
            </a:extLst>
          </p:cNvPr>
          <p:cNvSpPr>
            <a:spLocks noGrp="1"/>
          </p:cNvSpPr>
          <p:nvPr/>
        </p:nvSpPr>
        <p:spPr>
          <a:xfrm>
            <a:off x="6080760" y="1417320"/>
            <a:ext cx="5166360" cy="164592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7041BFB1-86CC-4E74-B3FA-49B9722E3EEF}"/>
              </a:ext>
            </a:extLst>
          </p:cNvPr>
          <p:cNvSpPr>
            <a:spLocks noGrp="1"/>
          </p:cNvSpPr>
          <p:nvPr/>
        </p:nvSpPr>
        <p:spPr>
          <a:xfrm>
            <a:off x="6281928" y="1581912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47503B-3175-4287-8F09-49F01A046175}"/>
              </a:ext>
            </a:extLst>
          </p:cNvPr>
          <p:cNvSpPr>
            <a:spLocks noGrp="1"/>
          </p:cNvSpPr>
          <p:nvPr/>
        </p:nvSpPr>
        <p:spPr>
          <a:xfrm>
            <a:off x="6281928" y="1636776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Escala de evaluación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6156E5-4B57-421C-A773-B2C0D04149A0}"/>
              </a:ext>
            </a:extLst>
          </p:cNvPr>
          <p:cNvSpPr>
            <a:spLocks noGrp="1"/>
          </p:cNvSpPr>
          <p:nvPr/>
        </p:nvSpPr>
        <p:spPr>
          <a:xfrm>
            <a:off x="6322690" y="2093976"/>
            <a:ext cx="4682500" cy="667875"/>
          </a:xfrm>
          <a:prstGeom prst="rect">
            <a:avLst/>
          </a:prstGeom>
          <a:noFill/>
        </p:spPr>
        <p:txBody>
          <a:bodyPr wrap="non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Cada criterio se califica de 0 a 5.</a:t>
            </a:r>
          </a:p>
          <a:p>
            <a:pPr>
              <a:spcAft>
                <a:spcPts val="300"/>
              </a:spcAft>
              <a:buNone/>
              <a:defRPr sz="10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Puntaje ponderado mínimo: 3,00.</a:t>
            </a:r>
          </a:p>
          <a:p>
            <a:pPr>
              <a:spcAft>
                <a:spcPts val="300"/>
              </a:spcAft>
              <a:buNone/>
              <a:defRPr sz="10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200">
                <a:latin typeface="Arial"/>
                <a:ea typeface="Arial"/>
                <a:cs typeface="Arial"/>
              </a:rPr>
              <a:t>• El concurso puede declararse desierto si no se alcanza el mínimo.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7626F8D-5846-4175-9958-356D3734D9D7}"/>
              </a:ext>
            </a:extLst>
          </p:cNvPr>
          <p:cNvSpPr>
            <a:spLocks noGrp="1"/>
          </p:cNvSpPr>
          <p:nvPr/>
        </p:nvSpPr>
        <p:spPr>
          <a:xfrm>
            <a:off x="6080760" y="3401568"/>
            <a:ext cx="5166360" cy="160020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24F60D6-AC15-4A9A-8A7C-B46D9CCCA8AF}"/>
              </a:ext>
            </a:extLst>
          </p:cNvPr>
          <p:cNvSpPr>
            <a:spLocks noGrp="1"/>
          </p:cNvSpPr>
          <p:nvPr/>
        </p:nvSpPr>
        <p:spPr>
          <a:xfrm>
            <a:off x="6281928" y="3566160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173A40-46E0-458A-B9AB-7AB53A5745A9}"/>
              </a:ext>
            </a:extLst>
          </p:cNvPr>
          <p:cNvSpPr>
            <a:spLocks noGrp="1"/>
          </p:cNvSpPr>
          <p:nvPr/>
        </p:nvSpPr>
        <p:spPr>
          <a:xfrm>
            <a:off x="6281928" y="3621024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Comité evaluador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88531F-A5B9-4BF6-9952-0BA9F4ED5648}"/>
              </a:ext>
            </a:extLst>
          </p:cNvPr>
          <p:cNvSpPr>
            <a:spLocks noGrp="1"/>
          </p:cNvSpPr>
          <p:nvPr/>
        </p:nvSpPr>
        <p:spPr>
          <a:xfrm>
            <a:off x="6225071" y="4046540"/>
            <a:ext cx="4877738" cy="721736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Integra representantes de la Universidad, M&amp;V y especialistas externos cuando el mérito técnico lo justifique.</a:t>
            </a:r>
          </a:p>
          <a:p>
            <a:pPr>
              <a:spcAft>
                <a:spcPts val="300"/>
              </a:spcAft>
              <a:buNone/>
              <a:defRPr sz="108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Puede solicitar aclaraciones, ajustes o evidencia adicional.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83BEB9F1-C022-488F-A4EB-B9E0237B8D31}"/>
              </a:ext>
            </a:extLst>
          </p:cNvPr>
          <p:cNvSpPr>
            <a:spLocks noGrp="1"/>
          </p:cNvSpPr>
          <p:nvPr/>
        </p:nvSpPr>
        <p:spPr>
          <a:xfrm>
            <a:off x="914400" y="5486400"/>
            <a:ext cx="10424160" cy="384048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64D451-A9B0-41D2-8E5B-8A878A9B4E3A}"/>
              </a:ext>
            </a:extLst>
          </p:cNvPr>
          <p:cNvSpPr>
            <a:spLocks noGrp="1"/>
          </p:cNvSpPr>
          <p:nvPr/>
        </p:nvSpPr>
        <p:spPr>
          <a:xfrm>
            <a:off x="2234389" y="5543269"/>
            <a:ext cx="7784183" cy="21544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Proceso: admisibilidad · evaluación técnica · due diligence · pitch · adjudicación · convenio</a:t>
            </a:r>
          </a:p>
        </p:txBody>
      </p:sp>
      <p:pic>
        <p:nvPicPr>
          <p:cNvPr id="79" name="Imagen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64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96" y="155448"/>
            <a:ext cx="713232" cy="2651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A64F00-1F34-4AA6-804E-3B8D883EBE1A}"/>
              </a:ext>
            </a:extLst>
          </p:cNvPr>
          <p:cNvSpPr>
            <a:spLocks noGrp="1"/>
          </p:cNvSpPr>
          <p:nvPr/>
        </p:nvSpPr>
        <p:spPr>
          <a:xfrm>
            <a:off x="1097280" y="164592"/>
            <a:ext cx="3474720" cy="20116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8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Socialización del instrumento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496AAF-D3AB-4AF2-97EA-7123C58C2C86}"/>
              </a:ext>
            </a:extLst>
          </p:cNvPr>
          <p:cNvSpPr>
            <a:spLocks noGrp="1"/>
          </p:cNvSpPr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0F2E16"/>
          </a:solidFill>
          <a:ln w="12700">
            <a:solidFill>
              <a:srgbClr val="0F2E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D0C71C-3CEF-4666-9C01-005FF68CF826}"/>
              </a:ext>
            </a:extLst>
          </p:cNvPr>
          <p:cNvSpPr>
            <a:spLocks noGrp="1"/>
          </p:cNvSpPr>
          <p:nvPr/>
        </p:nvSpPr>
        <p:spPr>
          <a:xfrm>
            <a:off x="228600" y="6583680"/>
            <a:ext cx="7223760" cy="118872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>
                <a:latin typeface="Arial"/>
                <a:ea typeface="Arial"/>
                <a:cs typeface="Arial"/>
              </a:defRPr>
            </a:pPr>
            <a:r>
              <a:rPr sz="6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Agro-Future Joint Lab · Universidad Autónoma de Chile + Martínez &amp; Valdivieso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57D221-8760-4ACF-936E-802C64C12FAB}"/>
              </a:ext>
            </a:extLst>
          </p:cNvPr>
          <p:cNvSpPr>
            <a:spLocks noGrp="1"/>
          </p:cNvSpPr>
          <p:nvPr/>
        </p:nvSpPr>
        <p:spPr>
          <a:xfrm>
            <a:off x="11768328" y="6556248"/>
            <a:ext cx="228600" cy="137160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r">
              <a:buNone/>
              <a:defRPr sz="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DBB5CD-0D2E-43AE-AA83-87D017052380}"/>
              </a:ext>
            </a:extLst>
          </p:cNvPr>
          <p:cNvSpPr>
            <a:spLocks noGrp="1"/>
          </p:cNvSpPr>
          <p:nvPr/>
        </p:nvSpPr>
        <p:spPr>
          <a:xfrm>
            <a:off x="566928" y="685800"/>
            <a:ext cx="9326880" cy="384048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2300" b="1">
                <a:solidFill>
                  <a:srgbClr val="0F2E16"/>
                </a:solidFill>
                <a:latin typeface="Arial"/>
                <a:ea typeface="Arial"/>
                <a:cs typeface="Arial"/>
              </a:defRPr>
            </a:pPr>
            <a:r>
              <a:rPr sz="2300" b="1">
                <a:solidFill>
                  <a:srgbClr val="0F2E16"/>
                </a:solidFill>
                <a:latin typeface="Arial"/>
                <a:ea typeface="Arial"/>
                <a:cs typeface="Arial"/>
              </a:rPr>
              <a:t>Modalidad I · Propiedad intelectual y transferencia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E3FC50-5219-42F2-A893-D147660921D3}"/>
              </a:ext>
            </a:extLst>
          </p:cNvPr>
          <p:cNvSpPr>
            <a:spLocks noGrp="1"/>
          </p:cNvSpPr>
          <p:nvPr/>
        </p:nvSpPr>
        <p:spPr>
          <a:xfrm>
            <a:off x="594360" y="1078992"/>
            <a:ext cx="8503920" cy="237744"/>
          </a:xfrm>
          <a:prstGeom prst="rect">
            <a:avLst/>
          </a:prstGeom>
          <a:noFill/>
        </p:spPr>
        <p:txBody>
          <a:bodyPr wrap="none" lIns="0" tIns="0" rIns="0" bIns="0" anchor="t">
            <a:spAutoFit/>
          </a:bodyPr>
          <a:lstStyle/>
          <a:p>
            <a:pPr algn="l">
              <a:buNone/>
              <a:defRPr sz="1150" b="1">
                <a:solidFill>
                  <a:srgbClr val="2F6B45"/>
                </a:solidFill>
                <a:latin typeface="Arial"/>
                <a:ea typeface="Arial"/>
                <a:cs typeface="Arial"/>
              </a:defRPr>
            </a:pPr>
            <a:r>
              <a:rPr sz="1150" b="1">
                <a:solidFill>
                  <a:srgbClr val="2F6B45"/>
                </a:solidFill>
                <a:latin typeface="Arial"/>
                <a:ea typeface="Arial"/>
                <a:cs typeface="Arial"/>
              </a:rPr>
              <a:t>Condiciones para resguardar resultados y habilitar continuidad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20F8293-0A11-4AE4-9235-977FD1E94C5D}"/>
              </a:ext>
            </a:extLst>
          </p:cNvPr>
          <p:cNvSpPr>
            <a:spLocks noGrp="1"/>
          </p:cNvSpPr>
          <p:nvPr/>
        </p:nvSpPr>
        <p:spPr>
          <a:xfrm>
            <a:off x="731520" y="1600200"/>
            <a:ext cx="3337560" cy="33832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79A73E5-6B3E-41AA-A8A0-230BBC90D11A}"/>
              </a:ext>
            </a:extLst>
          </p:cNvPr>
          <p:cNvSpPr>
            <a:spLocks noGrp="1"/>
          </p:cNvSpPr>
          <p:nvPr/>
        </p:nvSpPr>
        <p:spPr>
          <a:xfrm>
            <a:off x="932688" y="1764792"/>
            <a:ext cx="2057400" cy="274320"/>
          </a:xfrm>
          <a:prstGeom prst="roundRect">
            <a:avLst/>
          </a:prstGeom>
          <a:solidFill>
            <a:srgbClr val="236B28"/>
          </a:solidFill>
          <a:ln w="12700">
            <a:solidFill>
              <a:srgbClr val="236B2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D4ED6C8-35F1-4479-9368-4CC31FF006E7}"/>
              </a:ext>
            </a:extLst>
          </p:cNvPr>
          <p:cNvSpPr>
            <a:spLocks noGrp="1"/>
          </p:cNvSpPr>
          <p:nvPr/>
        </p:nvSpPr>
        <p:spPr>
          <a:xfrm>
            <a:off x="932688" y="1819656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Titularidad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3B4EC-835E-40F6-8E92-328DBC9157A4}"/>
              </a:ext>
            </a:extLst>
          </p:cNvPr>
          <p:cNvSpPr>
            <a:spLocks noGrp="1"/>
          </p:cNvSpPr>
          <p:nvPr/>
        </p:nvSpPr>
        <p:spPr>
          <a:xfrm>
            <a:off x="731521" y="2444896"/>
            <a:ext cx="3337560" cy="1368067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Los resultados generados durante la ejecución serán de titularidad de la Universidad Autónoma de Chile, conforme a su normativa institucional.</a:t>
            </a:r>
          </a:p>
          <a:p>
            <a:pPr>
              <a:spcAft>
                <a:spcPts val="300"/>
              </a:spcAft>
              <a:buNone/>
              <a:defRPr sz="10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Los participantes conservan derechos morales que correspondan.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B9CA1F5-86D7-48A4-9723-A8425D319FEA}"/>
              </a:ext>
            </a:extLst>
          </p:cNvPr>
          <p:cNvSpPr>
            <a:spLocks noGrp="1"/>
          </p:cNvSpPr>
          <p:nvPr/>
        </p:nvSpPr>
        <p:spPr>
          <a:xfrm>
            <a:off x="4434840" y="1600200"/>
            <a:ext cx="3337560" cy="33832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038AFFF-D29F-4087-B642-6532EEAF6D43}"/>
              </a:ext>
            </a:extLst>
          </p:cNvPr>
          <p:cNvSpPr>
            <a:spLocks noGrp="1"/>
          </p:cNvSpPr>
          <p:nvPr/>
        </p:nvSpPr>
        <p:spPr>
          <a:xfrm>
            <a:off x="4636007" y="1764792"/>
            <a:ext cx="2057400" cy="274320"/>
          </a:xfrm>
          <a:prstGeom prst="roundRect">
            <a:avLst/>
          </a:prstGeom>
          <a:solidFill>
            <a:srgbClr val="A7C51A"/>
          </a:solidFill>
          <a:ln w="12700">
            <a:solidFill>
              <a:srgbClr val="A7C51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761C14-C59E-4227-B147-3EF7689D944A}"/>
              </a:ext>
            </a:extLst>
          </p:cNvPr>
          <p:cNvSpPr>
            <a:spLocks noGrp="1"/>
          </p:cNvSpPr>
          <p:nvPr/>
        </p:nvSpPr>
        <p:spPr>
          <a:xfrm>
            <a:off x="4636007" y="1819656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M&amp;V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EB2576-8022-4269-A0E3-AE194100583A}"/>
              </a:ext>
            </a:extLst>
          </p:cNvPr>
          <p:cNvSpPr>
            <a:spLocks noGrp="1"/>
          </p:cNvSpPr>
          <p:nvPr/>
        </p:nvSpPr>
        <p:spPr>
          <a:xfrm>
            <a:off x="4596231" y="2441395"/>
            <a:ext cx="2999232" cy="1583510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Contará con derecho preferente para negociar validación, licencia, co-desarrollo, distribución o escalamiento.</a:t>
            </a:r>
          </a:p>
          <a:p>
            <a:pPr>
              <a:spcAft>
                <a:spcPts val="300"/>
              </a:spcAft>
              <a:buNone/>
              <a:defRPr sz="10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No implica transferencia automática ni obligación de contratación.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7473F88-0793-4378-9693-0180F56DB96C}"/>
              </a:ext>
            </a:extLst>
          </p:cNvPr>
          <p:cNvSpPr>
            <a:spLocks noGrp="1"/>
          </p:cNvSpPr>
          <p:nvPr/>
        </p:nvSpPr>
        <p:spPr>
          <a:xfrm>
            <a:off x="8138160" y="1600200"/>
            <a:ext cx="3337560" cy="3383280"/>
          </a:xfrm>
          <a:prstGeom prst="roundRect">
            <a:avLst/>
          </a:prstGeom>
          <a:solidFill>
            <a:srgbClr val="F8FBF2"/>
          </a:solidFill>
          <a:ln w="12700">
            <a:solidFill>
              <a:srgbClr val="DCE5D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CD4B9788-F20B-4BD2-9F5E-CF02AE136764}"/>
              </a:ext>
            </a:extLst>
          </p:cNvPr>
          <p:cNvSpPr>
            <a:spLocks noGrp="1"/>
          </p:cNvSpPr>
          <p:nvPr/>
        </p:nvSpPr>
        <p:spPr>
          <a:xfrm>
            <a:off x="8339328" y="1764792"/>
            <a:ext cx="2057400" cy="274320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92830E-368A-4FA8-9C12-06DF5374C0B3}"/>
              </a:ext>
            </a:extLst>
          </p:cNvPr>
          <p:cNvSpPr>
            <a:spLocks noGrp="1"/>
          </p:cNvSpPr>
          <p:nvPr/>
        </p:nvSpPr>
        <p:spPr>
          <a:xfrm>
            <a:off x="8339328" y="1819656"/>
            <a:ext cx="2057400" cy="20116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88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Confidencialidad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F3A209-2CE7-4AE6-9F19-4B5BF9961F61}"/>
              </a:ext>
            </a:extLst>
          </p:cNvPr>
          <p:cNvSpPr>
            <a:spLocks noGrp="1"/>
          </p:cNvSpPr>
          <p:nvPr/>
        </p:nvSpPr>
        <p:spPr>
          <a:xfrm>
            <a:off x="8339328" y="2527554"/>
            <a:ext cx="2935224" cy="1152623"/>
          </a:xfrm>
          <a:prstGeom prst="rect">
            <a:avLst/>
          </a:prstGeom>
          <a:noFill/>
        </p:spPr>
        <p:txBody>
          <a:bodyPr wrap="square" lIns="36576" tIns="18288" rIns="36576" bIns="18288">
            <a:spAutoFit/>
          </a:bodyPr>
          <a:lstStyle/>
          <a:p>
            <a:pPr>
              <a:spcAft>
                <a:spcPts val="300"/>
              </a:spcAft>
              <a:buNone/>
              <a:defRPr sz="10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Toda divulgación o publicación debe revisar confidencialidad y protección de resultados.</a:t>
            </a:r>
          </a:p>
          <a:p>
            <a:pPr>
              <a:spcAft>
                <a:spcPts val="300"/>
              </a:spcAft>
              <a:buNone/>
              <a:defRPr sz="1040">
                <a:solidFill>
                  <a:srgbClr val="17301E"/>
                </a:solidFill>
                <a:latin typeface="Arial"/>
                <a:ea typeface="Arial"/>
                <a:cs typeface="Arial"/>
              </a:defRPr>
            </a:pPr>
            <a:r>
              <a:rPr sz="1400">
                <a:latin typeface="Arial"/>
                <a:ea typeface="Arial"/>
                <a:cs typeface="Arial"/>
              </a:rPr>
              <a:t>• La información técnica y comercial se usa solo para fines del desafío.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A1AEB8DF-C1DE-4172-A068-85D218C74884}"/>
              </a:ext>
            </a:extLst>
          </p:cNvPr>
          <p:cNvSpPr>
            <a:spLocks noGrp="1"/>
          </p:cNvSpPr>
          <p:nvPr/>
        </p:nvSpPr>
        <p:spPr>
          <a:xfrm>
            <a:off x="899160" y="5558381"/>
            <a:ext cx="10378440" cy="384048"/>
          </a:xfrm>
          <a:prstGeom prst="roundRect">
            <a:avLst/>
          </a:prstGeom>
          <a:solidFill>
            <a:srgbClr val="2F6B45"/>
          </a:solidFill>
          <a:ln w="12700">
            <a:solidFill>
              <a:srgbClr val="2F6B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0E9387-6953-4519-A0AB-1E2BD8B44627}"/>
              </a:ext>
            </a:extLst>
          </p:cNvPr>
          <p:cNvSpPr>
            <a:spLocks noGrp="1"/>
          </p:cNvSpPr>
          <p:nvPr/>
        </p:nvSpPr>
        <p:spPr>
          <a:xfrm>
            <a:off x="2485643" y="5634709"/>
            <a:ext cx="7235956" cy="21544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ctr">
              <a:buNone/>
              <a:defRPr>
                <a:latin typeface="Arial"/>
                <a:ea typeface="Arial"/>
                <a:cs typeface="Arial"/>
              </a:defRPr>
            </a:pPr>
            <a:r>
              <a:rPr sz="1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M&amp;V tiene 60 días para comunicar interés y hasta 180 días de negociación preferente</a:t>
            </a:r>
          </a:p>
        </p:txBody>
      </p:sp>
      <p:pic>
        <p:nvPicPr>
          <p:cNvPr id="47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1944" y="95250"/>
            <a:ext cx="982599" cy="77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295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1239</Words>
  <Application>Microsoft Macintosh PowerPoint</Application>
  <DocSecurity>0</DocSecurity>
  <PresentationFormat>Panorámica</PresentationFormat>
  <Paragraphs>186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Jaime Antonio Quilaqueo Rojas</cp:lastModifiedBy>
  <cp:revision>1</cp:revision>
  <dcterms:created xsi:type="dcterms:W3CDTF">2026-07-28T23:18:47Z</dcterms:created>
  <dcterms:modified xsi:type="dcterms:W3CDTF">2026-07-28T23:21:57Z</dcterms:modified>
</cp:coreProperties>
</file>